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56" r:id="rId5"/>
    <p:sldId id="293" r:id="rId6"/>
    <p:sldId id="257" r:id="rId7"/>
    <p:sldId id="258" r:id="rId8"/>
    <p:sldId id="259" r:id="rId9"/>
    <p:sldId id="260" r:id="rId10"/>
    <p:sldId id="261" r:id="rId11"/>
    <p:sldId id="297" r:id="rId12"/>
    <p:sldId id="266" r:id="rId13"/>
    <p:sldId id="262" r:id="rId14"/>
    <p:sldId id="263" r:id="rId15"/>
    <p:sldId id="298" r:id="rId16"/>
    <p:sldId id="265" r:id="rId17"/>
    <p:sldId id="301" r:id="rId18"/>
    <p:sldId id="267" r:id="rId19"/>
    <p:sldId id="299" r:id="rId20"/>
    <p:sldId id="268" r:id="rId21"/>
    <p:sldId id="269" r:id="rId22"/>
    <p:sldId id="280" r:id="rId23"/>
    <p:sldId id="281" r:id="rId24"/>
    <p:sldId id="282" r:id="rId25"/>
    <p:sldId id="294" r:id="rId26"/>
    <p:sldId id="291" r:id="rId27"/>
    <p:sldId id="300" r:id="rId28"/>
    <p:sldId id="284" r:id="rId29"/>
    <p:sldId id="295" r:id="rId30"/>
    <p:sldId id="288" r:id="rId31"/>
    <p:sldId id="289" r:id="rId32"/>
    <p:sldId id="296" r:id="rId33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5" autoAdjust="0"/>
    <p:restoredTop sz="94694"/>
  </p:normalViewPr>
  <p:slideViewPr>
    <p:cSldViewPr snapToGrid="0">
      <p:cViewPr varScale="1">
        <p:scale>
          <a:sx n="101" d="100"/>
          <a:sy n="101" d="100"/>
        </p:scale>
        <p:origin x="2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627204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57387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Falls im Januarzeugnis ungenügend, GYM1-Prüfung machen, </a:t>
            </a:r>
            <a:r>
              <a:rPr lang="de-CH" sz="1200" b="1" dirty="0">
                <a:latin typeface="Arial" panose="020B0604020202020204" pitchFamily="34" charset="0"/>
                <a:ea typeface="Frutiger LT Std 55 Roman"/>
                <a:cs typeface="Arial" panose="020B0604020202020204" pitchFamily="34" charset="0"/>
                <a:sym typeface="Wingdings" panose="05000000000000000000" pitchFamily="2" charset="2"/>
              </a:rPr>
              <a:t> präventiv: Anmeldung zu Aufnahmeprüfungen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9218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Falls im Januarzeugnis ungenügend, GYM1-Prüfung machen, </a:t>
            </a:r>
            <a:r>
              <a:rPr lang="de-CH" sz="1200" b="1" dirty="0">
                <a:latin typeface="Arial" panose="020B0604020202020204" pitchFamily="34" charset="0"/>
                <a:ea typeface="Frutiger LT Std 55 Roman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CH" sz="1200" b="1" dirty="0" err="1">
                <a:latin typeface="Arial" panose="020B0604020202020204" pitchFamily="34" charset="0"/>
                <a:ea typeface="Frutiger LT Std 55 Roman"/>
                <a:cs typeface="Arial" panose="020B0604020202020204" pitchFamily="34" charset="0"/>
                <a:sym typeface="Wingdings" panose="05000000000000000000" pitchFamily="2" charset="2"/>
              </a:rPr>
              <a:t>präventif</a:t>
            </a:r>
            <a:r>
              <a:rPr lang="de-CH" sz="1200" b="1">
                <a:latin typeface="Arial" panose="020B0604020202020204" pitchFamily="34" charset="0"/>
                <a:ea typeface="Frutiger LT Std 55 Roman"/>
                <a:cs typeface="Arial" panose="020B0604020202020204" pitchFamily="34" charset="0"/>
                <a:sym typeface="Wingdings" panose="05000000000000000000" pitchFamily="2" charset="2"/>
              </a:rPr>
              <a:t>: Anmeldung zu Aufnahmeprüfungen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7268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9" name="Shape 3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9926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9" name="Shape 3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5780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Erfahrungsgemäss</a:t>
            </a:r>
            <a:r>
              <a:rPr lang="de-DE" dirty="0"/>
              <a:t> 400-500.- über den Kantonsbeitrag von 600.-, der direkt auf Klassenkonto überwiesen wird (Rechnungsführung) </a:t>
            </a:r>
          </a:p>
        </p:txBody>
      </p:sp>
    </p:spTree>
    <p:extLst>
      <p:ext uri="{BB962C8B-B14F-4D97-AF65-F5344CB8AC3E}">
        <p14:creationId xmlns:p14="http://schemas.microsoft.com/office/powerpoint/2010/main" val="1323941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0116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6" name="Shape 3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2740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8 einsprachige GYM1-Klassen</a:t>
            </a:r>
          </a:p>
          <a:p>
            <a:r>
              <a:rPr lang="de-DE" dirty="0"/>
              <a:t>Allgemeine Informationen, 1. Kontakt zur SL und zu Ihnen</a:t>
            </a:r>
          </a:p>
          <a:p>
            <a:r>
              <a:rPr lang="de-DE" dirty="0"/>
              <a:t>In der GYM3 gibt es einen weiteren Informationsabend, von Seiten der Schulleitung</a:t>
            </a:r>
          </a:p>
        </p:txBody>
      </p:sp>
    </p:spTree>
    <p:extLst>
      <p:ext uri="{BB962C8B-B14F-4D97-AF65-F5344CB8AC3E}">
        <p14:creationId xmlns:p14="http://schemas.microsoft.com/office/powerpoint/2010/main" val="1860344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Vielfältige Möglichkeiten: Klassenklima, Lerngruppe, Nachhilfe, SO, Fakultativfächer, Einzelinitiative im Fachunterricht, Ideen bei KL oder SL deponieren</a:t>
            </a:r>
          </a:p>
        </p:txBody>
      </p:sp>
    </p:spTree>
    <p:extLst>
      <p:ext uri="{BB962C8B-B14F-4D97-AF65-F5344CB8AC3E}">
        <p14:creationId xmlns:p14="http://schemas.microsoft.com/office/powerpoint/2010/main" val="1189752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CH" baseline="0" dirty="0" err="1"/>
              <a:t>Frühlngskonzert</a:t>
            </a:r>
            <a:r>
              <a:rPr lang="de-CH" baseline="0" dirty="0"/>
              <a:t> 2018 «on-off»</a:t>
            </a:r>
          </a:p>
          <a:p>
            <a:r>
              <a:rPr lang="de-CH" baseline="0" dirty="0"/>
              <a:t>FREIFÄCHER: zusätzliches, freies Angebot / gute Gelegenheit, ausserhalb der eigenen Klasse Kontakte zu knüpfen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aseline="0" dirty="0"/>
              <a:t>SPRACHDIPLOME: Cambridge Diplome in Englisch, sehr beliebt, Kurs gratis, Prüfung freiwillig und kostet (eigene Entscheidung), Grössenordnung 340-480 Franken, Usus: First </a:t>
            </a:r>
            <a:r>
              <a:rPr lang="de-CH" baseline="0" dirty="0" err="1"/>
              <a:t>Certificate</a:t>
            </a:r>
            <a:r>
              <a:rPr lang="de-CH" baseline="0" dirty="0"/>
              <a:t> besuchen, dann erst </a:t>
            </a:r>
            <a:r>
              <a:rPr lang="de-CH" baseline="0" dirty="0" err="1"/>
              <a:t>Advanced</a:t>
            </a:r>
            <a:r>
              <a:rPr lang="de-CH" baseline="0" dirty="0"/>
              <a:t> oder </a:t>
            </a:r>
            <a:r>
              <a:rPr lang="de-CH" baseline="0" dirty="0" err="1"/>
              <a:t>Proficiency</a:t>
            </a:r>
            <a:r>
              <a:rPr lang="de-CH" baseline="0" dirty="0"/>
              <a:t> machen</a:t>
            </a:r>
            <a:endParaRPr lang="de-CH" dirty="0"/>
          </a:p>
          <a:p>
            <a:r>
              <a:rPr lang="de-CH" dirty="0"/>
              <a:t>REKREATIV: Theater Chor </a:t>
            </a:r>
            <a:r>
              <a:rPr lang="de-CH" dirty="0">
                <a:sym typeface="Wingdings" panose="05000000000000000000" pitchFamily="2" charset="2"/>
              </a:rPr>
              <a:t> </a:t>
            </a:r>
            <a:r>
              <a:rPr lang="de-CH" dirty="0"/>
              <a:t>Frühlingsprojekt,</a:t>
            </a:r>
            <a:r>
              <a:rPr lang="de-CH" baseline="0" dirty="0"/>
              <a:t> z.B. Frühling 2018 ON-OFF, </a:t>
            </a:r>
            <a:r>
              <a:rPr lang="de-CH" dirty="0"/>
              <a:t>wichtiger Moment im Schuljahr,</a:t>
            </a:r>
            <a:r>
              <a:rPr lang="de-CH" baseline="0" dirty="0"/>
              <a:t> </a:t>
            </a:r>
            <a:r>
              <a:rPr lang="de-CH" dirty="0"/>
              <a:t>gemeinsames Projekt, Musiklager Ende</a:t>
            </a:r>
            <a:r>
              <a:rPr lang="de-CH" baseline="0" dirty="0"/>
              <a:t> Januar</a:t>
            </a:r>
          </a:p>
          <a:p>
            <a:r>
              <a:rPr lang="de-CH" baseline="0" dirty="0"/>
              <a:t>SPORT: grosses Angebot von Basketball bis Yoga, kann jährlich ändern, aber Cambridge-Diplome sind fixer Bestandteil.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4254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6119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z.B.</a:t>
            </a:r>
            <a:r>
              <a:rPr lang="de-CH" baseline="0" dirty="0"/>
              <a:t> </a:t>
            </a:r>
            <a:r>
              <a:rPr lang="de-CH" dirty="0"/>
              <a:t>Agenda </a:t>
            </a:r>
            <a:r>
              <a:rPr lang="de-CH" dirty="0">
                <a:sym typeface="Wingdings" panose="05000000000000000000" pitchFamily="2" charset="2"/>
              </a:rPr>
              <a:t> Stundenplan, Ferienordnung</a:t>
            </a:r>
          </a:p>
          <a:p>
            <a:r>
              <a:rPr lang="de-CH" dirty="0">
                <a:sym typeface="Wingdings" panose="05000000000000000000" pitchFamily="2" charset="2"/>
              </a:rPr>
              <a:t>Portrait</a:t>
            </a:r>
            <a:r>
              <a:rPr lang="de-CH" baseline="0" dirty="0">
                <a:sym typeface="Wingdings" panose="05000000000000000000" pitchFamily="2" charset="2"/>
              </a:rPr>
              <a:t>  Jahresbericht früherer Jahre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3277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6" name="Shape 2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1800"/>
            </a:pPr>
            <a:r>
              <a:rPr dirty="0" err="1"/>
              <a:t>Wir</a:t>
            </a:r>
            <a:r>
              <a:rPr dirty="0"/>
              <a:t> </a:t>
            </a:r>
            <a:r>
              <a:rPr dirty="0" err="1"/>
              <a:t>haben</a:t>
            </a:r>
            <a:r>
              <a:rPr dirty="0"/>
              <a:t> den </a:t>
            </a:r>
            <a:r>
              <a:rPr dirty="0" err="1"/>
              <a:t>Grundsatz</a:t>
            </a:r>
            <a:r>
              <a:rPr dirty="0"/>
              <a:t>, </a:t>
            </a:r>
            <a:r>
              <a:rPr dirty="0" err="1"/>
              <a:t>dass</a:t>
            </a:r>
            <a:r>
              <a:rPr dirty="0"/>
              <a:t> </a:t>
            </a:r>
            <a:r>
              <a:rPr dirty="0" err="1"/>
              <a:t>Fragen</a:t>
            </a:r>
            <a:r>
              <a:rPr dirty="0"/>
              <a:t> </a:t>
            </a:r>
            <a:r>
              <a:rPr dirty="0" err="1"/>
              <a:t>direkt</a:t>
            </a:r>
            <a:r>
              <a:rPr dirty="0"/>
              <a:t> an die </a:t>
            </a:r>
            <a:r>
              <a:rPr dirty="0" err="1"/>
              <a:t>betroffenen</a:t>
            </a:r>
            <a:r>
              <a:rPr dirty="0"/>
              <a:t> </a:t>
            </a:r>
            <a:r>
              <a:rPr dirty="0" err="1"/>
              <a:t>Personen</a:t>
            </a:r>
            <a:r>
              <a:rPr dirty="0"/>
              <a:t> </a:t>
            </a:r>
            <a:r>
              <a:rPr dirty="0" err="1"/>
              <a:t>gerichtet</a:t>
            </a:r>
            <a:r>
              <a:rPr dirty="0"/>
              <a:t> </a:t>
            </a:r>
            <a:r>
              <a:rPr dirty="0" err="1"/>
              <a:t>werden</a:t>
            </a:r>
            <a:r>
              <a:rPr dirty="0"/>
              <a:t>.  </a:t>
            </a:r>
            <a:r>
              <a:rPr dirty="0" err="1"/>
              <a:t>Für</a:t>
            </a:r>
            <a:r>
              <a:rPr dirty="0"/>
              <a:t> </a:t>
            </a:r>
            <a:r>
              <a:rPr dirty="0" err="1"/>
              <a:t>Fragen</a:t>
            </a:r>
            <a:r>
              <a:rPr dirty="0"/>
              <a:t>, die den </a:t>
            </a:r>
            <a:r>
              <a:rPr dirty="0" err="1"/>
              <a:t>Fachunterricht</a:t>
            </a:r>
            <a:r>
              <a:rPr dirty="0"/>
              <a:t> </a:t>
            </a:r>
            <a:r>
              <a:rPr dirty="0" err="1"/>
              <a:t>betreffen</a:t>
            </a:r>
            <a:r>
              <a:rPr lang="de-CH" dirty="0"/>
              <a:t>,</a:t>
            </a:r>
            <a:r>
              <a:rPr dirty="0"/>
              <a:t> die </a:t>
            </a:r>
            <a:r>
              <a:rPr dirty="0" err="1"/>
              <a:t>Fachlehr</a:t>
            </a:r>
            <a:r>
              <a:rPr lang="de-CH" dirty="0" err="1"/>
              <a:t>personen</a:t>
            </a:r>
            <a:r>
              <a:rPr dirty="0"/>
              <a:t>, </a:t>
            </a:r>
            <a:r>
              <a:rPr dirty="0" err="1"/>
              <a:t>für</a:t>
            </a:r>
            <a:r>
              <a:rPr dirty="0"/>
              <a:t> </a:t>
            </a:r>
            <a:r>
              <a:rPr dirty="0" err="1"/>
              <a:t>Angelegenheiten</a:t>
            </a:r>
            <a:r>
              <a:rPr dirty="0"/>
              <a:t>, die </a:t>
            </a:r>
            <a:r>
              <a:rPr dirty="0" err="1"/>
              <a:t>die</a:t>
            </a:r>
            <a:r>
              <a:rPr dirty="0"/>
              <a:t> </a:t>
            </a:r>
            <a:r>
              <a:rPr dirty="0" err="1"/>
              <a:t>Klasse</a:t>
            </a:r>
            <a:r>
              <a:rPr dirty="0"/>
              <a:t> und die </a:t>
            </a:r>
            <a:r>
              <a:rPr dirty="0" err="1"/>
              <a:t>Klassenorganisation</a:t>
            </a:r>
            <a:r>
              <a:rPr dirty="0"/>
              <a:t> </a:t>
            </a:r>
            <a:r>
              <a:rPr dirty="0" err="1"/>
              <a:t>betreffen</a:t>
            </a:r>
            <a:r>
              <a:rPr dirty="0"/>
              <a:t> die </a:t>
            </a:r>
            <a:r>
              <a:rPr dirty="0" err="1"/>
              <a:t>Klassenlehr</a:t>
            </a:r>
            <a:r>
              <a:rPr lang="de-CH" dirty="0" err="1"/>
              <a:t>person</a:t>
            </a:r>
            <a:r>
              <a:rPr dirty="0"/>
              <a:t>, </a:t>
            </a:r>
            <a:r>
              <a:rPr dirty="0" err="1"/>
              <a:t>für</a:t>
            </a:r>
            <a:r>
              <a:rPr dirty="0"/>
              <a:t> </a:t>
            </a:r>
            <a:r>
              <a:rPr dirty="0" err="1"/>
              <a:t>Gesuche</a:t>
            </a:r>
            <a:r>
              <a:rPr dirty="0"/>
              <a:t> die Schulleitung</a:t>
            </a:r>
            <a:r>
              <a:rPr lang="de-CH" dirty="0"/>
              <a:t>. </a:t>
            </a:r>
            <a:r>
              <a:rPr lang="de-CH" dirty="0" err="1"/>
              <a:t>Gymnasiumskommission</a:t>
            </a:r>
            <a:r>
              <a:rPr lang="de-CH" dirty="0"/>
              <a:t> bei Disziplinarfällen,</a:t>
            </a:r>
            <a:r>
              <a:rPr lang="de-CH" baseline="0" dirty="0"/>
              <a:t> a</a:t>
            </a:r>
            <a:r>
              <a:rPr dirty="0"/>
              <a:t>ls </a:t>
            </a:r>
            <a:r>
              <a:rPr dirty="0" err="1"/>
              <a:t>Rekursinstanz</a:t>
            </a:r>
            <a:r>
              <a:rPr dirty="0"/>
              <a:t> </a:t>
            </a:r>
            <a:r>
              <a:rPr lang="de-CH" dirty="0"/>
              <a:t>amtet</a:t>
            </a:r>
            <a:r>
              <a:rPr lang="de-CH" baseline="0" dirty="0"/>
              <a:t> die Erziehungsdirektion.</a:t>
            </a:r>
            <a:endParaRPr dirty="0"/>
          </a:p>
          <a:p>
            <a:pPr>
              <a:spcBef>
                <a:spcPts val="600"/>
              </a:spcBef>
              <a:defRPr sz="1800" b="1"/>
            </a:pPr>
            <a:r>
              <a:rPr dirty="0" err="1"/>
              <a:t>Wir</a:t>
            </a:r>
            <a:r>
              <a:rPr dirty="0"/>
              <a:t> von der Schulleitung </a:t>
            </a:r>
            <a:r>
              <a:rPr dirty="0" err="1"/>
              <a:t>vermitteln</a:t>
            </a:r>
            <a:r>
              <a:rPr dirty="0"/>
              <a:t> S und S </a:t>
            </a:r>
            <a:r>
              <a:rPr dirty="0" err="1"/>
              <a:t>auch</a:t>
            </a:r>
            <a:r>
              <a:rPr dirty="0"/>
              <a:t> </a:t>
            </a:r>
            <a:r>
              <a:rPr dirty="0" err="1"/>
              <a:t>weiter</a:t>
            </a:r>
            <a:r>
              <a:rPr dirty="0"/>
              <a:t> an </a:t>
            </a:r>
            <a:r>
              <a:rPr dirty="0" err="1"/>
              <a:t>Beratungsstellen</a:t>
            </a:r>
            <a:r>
              <a:rPr dirty="0"/>
              <a:t>, </a:t>
            </a:r>
            <a:r>
              <a:rPr dirty="0" err="1"/>
              <a:t>z.B</a:t>
            </a:r>
            <a:r>
              <a:rPr dirty="0"/>
              <a:t>. an die </a:t>
            </a:r>
            <a:r>
              <a:rPr dirty="0" err="1"/>
              <a:t>Berufsberatung</a:t>
            </a:r>
            <a:r>
              <a:rPr dirty="0"/>
              <a:t> </a:t>
            </a:r>
            <a:r>
              <a:rPr dirty="0" err="1"/>
              <a:t>oder</a:t>
            </a:r>
            <a:r>
              <a:rPr dirty="0"/>
              <a:t> an den </a:t>
            </a:r>
            <a:r>
              <a:rPr dirty="0" err="1"/>
              <a:t>schulpsychologischen</a:t>
            </a:r>
            <a:r>
              <a:rPr dirty="0"/>
              <a:t> </a:t>
            </a:r>
            <a:r>
              <a:rPr dirty="0" err="1"/>
              <a:t>Dienst</a:t>
            </a:r>
            <a:r>
              <a:rPr lang="de-CH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8967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Erziehungsberatung,</a:t>
            </a:r>
            <a:r>
              <a:rPr lang="de-CH" baseline="0" dirty="0"/>
              <a:t> eine kantonale Einrichtung mit Standort in Biel. </a:t>
            </a:r>
            <a:r>
              <a:rPr lang="de-CH" dirty="0"/>
              <a:t>Möglichkeit, spontan und diskret in Beratungsstunde</a:t>
            </a:r>
            <a:r>
              <a:rPr lang="de-CH" baseline="0" dirty="0"/>
              <a:t> zu gehen, </a:t>
            </a:r>
            <a:r>
              <a:rPr lang="de-CH" baseline="0" dirty="0" err="1"/>
              <a:t>SuS</a:t>
            </a:r>
            <a:r>
              <a:rPr lang="de-CH" baseline="0" dirty="0"/>
              <a:t> Fabian Blättler informiert.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513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6" name="Shape 3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Und all diese Schülerinnen werden im laufenden Jahr unterrichtet in 11 Fächern, die promotionsrelevant sind, und in Sport.</a:t>
            </a:r>
          </a:p>
        </p:txBody>
      </p:sp>
    </p:spTree>
    <p:extLst>
      <p:ext uri="{BB962C8B-B14F-4D97-AF65-F5344CB8AC3E}">
        <p14:creationId xmlns:p14="http://schemas.microsoft.com/office/powerpoint/2010/main" val="3063986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Titelmasterformat durch Klicken bearbeiten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0" indent="0" algn="ctr">
              <a:buSzTx/>
              <a:buNone/>
            </a:lvl1pPr>
          </a:lstStyle>
          <a:p>
            <a:r>
              <a:t>Formatvorlage des Untertitelmasters durch Klicken bearbeiten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971550" y="1119187"/>
            <a:ext cx="7272339" cy="5810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Titelmasterformat durch Klicken bearbeiten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79" y="169200"/>
            <a:ext cx="2296038" cy="36004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Titelmasterformat durch Klicken bearbeiten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0" indent="0" algn="ctr">
              <a:buSzTx/>
              <a:buNone/>
            </a:lvl1pPr>
          </a:lstStyle>
          <a:p>
            <a:r>
              <a:t>Formatvorlage des Untertitelmasters durch Klicken bearbeiten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79" y="169200"/>
            <a:ext cx="2296038" cy="36004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971550" y="1119187"/>
            <a:ext cx="7272339" cy="5810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Titelmasterformat durch Klicken bearbeiten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971550" y="1989138"/>
            <a:ext cx="7272339" cy="41370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Textmasterformate durch Klicken bearbeiten</a:t>
            </a:r>
          </a:p>
          <a:p>
            <a:pPr lvl="1"/>
            <a:r>
              <a:t>Zweite Ebene</a:t>
            </a:r>
          </a:p>
          <a:p>
            <a:pPr lvl="2"/>
            <a:r>
              <a:t>Dritte Ebene</a:t>
            </a:r>
          </a:p>
          <a:p>
            <a:pPr lvl="3"/>
            <a:r>
              <a:t>Vierte Ebene</a:t>
            </a:r>
          </a:p>
          <a:p>
            <a:pPr lvl="4"/>
            <a:r>
              <a:t>Fünfte Ebene</a:t>
            </a:r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79" y="169200"/>
            <a:ext cx="2296038" cy="36004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>
            <a:normAutofit/>
          </a:bodyPr>
          <a:lstStyle>
            <a:lvl1pPr>
              <a:defRPr sz="4000" cap="all"/>
            </a:lvl1pPr>
          </a:lstStyle>
          <a:p>
            <a:r>
              <a:t>Titelmasterformat durch Klicken bearbeiten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</a:lstStyle>
          <a:p>
            <a:r>
              <a:t>Textmasterformate durch Klicken bearbeiten</a:t>
            </a:r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79" y="169200"/>
            <a:ext cx="2296038" cy="36004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971550" y="1119187"/>
            <a:ext cx="7272339" cy="5810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Titelmasterformat durch Klicken bearbeiten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sz="half" idx="1"/>
          </p:nvPr>
        </p:nvSpPr>
        <p:spPr>
          <a:xfrm>
            <a:off x="971550" y="1989138"/>
            <a:ext cx="3559175" cy="41370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5612" indent="-355599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Textmasterformate durch Klicken bearbeiten</a:t>
            </a:r>
          </a:p>
          <a:p>
            <a:pPr lvl="1"/>
            <a:r>
              <a:t>Zweite Ebene</a:t>
            </a:r>
          </a:p>
          <a:p>
            <a:pPr lvl="2"/>
            <a:r>
              <a:t>Dritte Ebene</a:t>
            </a:r>
          </a:p>
          <a:p>
            <a:pPr lvl="3"/>
            <a:r>
              <a:t>Vierte Ebene</a:t>
            </a:r>
          </a:p>
          <a:p>
            <a:pPr lvl="4"/>
            <a:r>
              <a:t>Fünfte Ebene</a:t>
            </a:r>
          </a:p>
        </p:txBody>
      </p:sp>
      <p:sp>
        <p:nvSpPr>
          <p:cNvPr id="153" name="Shape 1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79" y="169200"/>
            <a:ext cx="2296038" cy="36004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Titelmasterformat durch Klicken bearbeiten</a:t>
            </a:r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</a:lstStyle>
          <a:p>
            <a:r>
              <a:t>Textmasterformate durch Klicken bearbeiten</a:t>
            </a:r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79" y="169200"/>
            <a:ext cx="2296038" cy="36004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79" y="169200"/>
            <a:ext cx="2296038" cy="36004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t>Titelmasterformat durch Klicken bearbeiten</a:t>
            </a:r>
          </a:p>
        </p:txBody>
      </p:sp>
      <p:sp>
        <p:nvSpPr>
          <p:cNvPr id="190" name="Shape 190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Textmasterformate durch Klicken bearbeiten</a:t>
            </a:r>
          </a:p>
          <a:p>
            <a:pPr lvl="1"/>
            <a:r>
              <a:t>Zweite Ebene</a:t>
            </a:r>
          </a:p>
          <a:p>
            <a:pPr lvl="2"/>
            <a:r>
              <a:t>Dritte Ebene</a:t>
            </a:r>
          </a:p>
          <a:p>
            <a:pPr lvl="3"/>
            <a:r>
              <a:t>Vierte Ebene</a:t>
            </a:r>
          </a:p>
          <a:p>
            <a:pPr lvl="4"/>
            <a:r>
              <a:t>Fünfte Ebene</a:t>
            </a:r>
          </a:p>
        </p:txBody>
      </p:sp>
      <p:sp>
        <p:nvSpPr>
          <p:cNvPr id="191" name="Shape 191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79" y="169200"/>
            <a:ext cx="2296038" cy="36004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t>Titelmasterformat durch Klicken bearbeiten</a:t>
            </a:r>
          </a:p>
        </p:txBody>
      </p:sp>
      <p:sp>
        <p:nvSpPr>
          <p:cNvPr id="201" name="Shape 201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  <a:noFill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</a:lstStyle>
          <a:p>
            <a:r>
              <a:t>Textmasterformate durch Klicken bearbeiten</a:t>
            </a:r>
          </a:p>
        </p:txBody>
      </p:sp>
      <p:sp>
        <p:nvSpPr>
          <p:cNvPr id="203" name="Shape 2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79" y="169200"/>
            <a:ext cx="2296038" cy="36004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xfrm>
            <a:off x="971550" y="1119187"/>
            <a:ext cx="7272339" cy="5810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Titelmasterformat durch Klicken bearbeiten</a:t>
            </a:r>
          </a:p>
        </p:txBody>
      </p:sp>
      <p:sp>
        <p:nvSpPr>
          <p:cNvPr id="212" name="Shape 212"/>
          <p:cNvSpPr>
            <a:spLocks noGrp="1"/>
          </p:cNvSpPr>
          <p:nvPr>
            <p:ph type="body" idx="1"/>
          </p:nvPr>
        </p:nvSpPr>
        <p:spPr>
          <a:xfrm>
            <a:off x="971550" y="1989138"/>
            <a:ext cx="7272339" cy="41370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Textmasterformate durch Klicken bearbeiten</a:t>
            </a:r>
          </a:p>
          <a:p>
            <a:pPr lvl="1"/>
            <a:r>
              <a:t>Zweite Ebene</a:t>
            </a:r>
          </a:p>
          <a:p>
            <a:pPr lvl="2"/>
            <a:r>
              <a:t>Dritte Ebene</a:t>
            </a:r>
          </a:p>
          <a:p>
            <a:pPr lvl="3"/>
            <a:r>
              <a:t>Vierte Ebene</a:t>
            </a:r>
          </a:p>
          <a:p>
            <a:pPr lvl="4"/>
            <a:r>
              <a:t>Fünfte Ebene</a:t>
            </a:r>
          </a:p>
        </p:txBody>
      </p:sp>
      <p:sp>
        <p:nvSpPr>
          <p:cNvPr id="213" name="Shape 2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971550" y="1989138"/>
            <a:ext cx="7272339" cy="41370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Textmasterformate durch Klicken bearbeiten</a:t>
            </a:r>
          </a:p>
          <a:p>
            <a:pPr lvl="1"/>
            <a:r>
              <a:t>Zweite Ebene</a:t>
            </a:r>
          </a:p>
          <a:p>
            <a:pPr lvl="2"/>
            <a:r>
              <a:t>Dritte Ebene</a:t>
            </a:r>
          </a:p>
          <a:p>
            <a:pPr lvl="3"/>
            <a:r>
              <a:t>Vierte Ebene</a:t>
            </a:r>
          </a:p>
          <a:p>
            <a:pPr lvl="4"/>
            <a:r>
              <a:t>Fünfte Ebene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79" y="169200"/>
            <a:ext cx="2296038" cy="36004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xfrm>
            <a:off x="6426200" y="1119187"/>
            <a:ext cx="1817689" cy="50069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Titelmasterformat durch Klicken bearbeiten</a:t>
            </a:r>
          </a:p>
        </p:txBody>
      </p:sp>
      <p:sp>
        <p:nvSpPr>
          <p:cNvPr id="222" name="Shape 222"/>
          <p:cNvSpPr>
            <a:spLocks noGrp="1"/>
          </p:cNvSpPr>
          <p:nvPr>
            <p:ph type="body" idx="1"/>
          </p:nvPr>
        </p:nvSpPr>
        <p:spPr>
          <a:xfrm>
            <a:off x="971550" y="1119187"/>
            <a:ext cx="5302250" cy="50069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Textmasterformate durch Klicken bearbeiten</a:t>
            </a:r>
          </a:p>
          <a:p>
            <a:pPr lvl="1"/>
            <a:r>
              <a:t>Zweite Ebene</a:t>
            </a:r>
          </a:p>
          <a:p>
            <a:pPr lvl="2"/>
            <a:r>
              <a:t>Dritte Ebene</a:t>
            </a:r>
          </a:p>
          <a:p>
            <a:pPr lvl="3"/>
            <a:r>
              <a:t>Vierte Ebene</a:t>
            </a:r>
          </a:p>
          <a:p>
            <a:pPr lvl="4"/>
            <a:r>
              <a:t>Fünfte Ebene</a:t>
            </a:r>
          </a:p>
        </p:txBody>
      </p:sp>
      <p:sp>
        <p:nvSpPr>
          <p:cNvPr id="223" name="Shape 2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79" y="169200"/>
            <a:ext cx="2296038" cy="36004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 231"/>
          <p:cNvSpPr>
            <a:spLocks noGrp="1"/>
          </p:cNvSpPr>
          <p:nvPr>
            <p:ph type="title"/>
          </p:nvPr>
        </p:nvSpPr>
        <p:spPr>
          <a:xfrm>
            <a:off x="971550" y="1119187"/>
            <a:ext cx="7272339" cy="5810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Titelmasterformat durch Klicken bearbeiten</a:t>
            </a:r>
          </a:p>
        </p:txBody>
      </p:sp>
      <p:sp>
        <p:nvSpPr>
          <p:cNvPr id="232" name="Shape 2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>
            <a:normAutofit/>
          </a:bodyPr>
          <a:lstStyle>
            <a:lvl1pPr>
              <a:defRPr sz="4000" cap="all"/>
            </a:lvl1pPr>
          </a:lstStyle>
          <a:p>
            <a:r>
              <a:t>Titelmasterformat durch Klicken bearbeiten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</a:lstStyle>
          <a:p>
            <a:r>
              <a:t>Textmasterformate durch Klicken bearbeiten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971550" y="1119187"/>
            <a:ext cx="7272339" cy="5810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Titelmasterformat durch Klicken bearbeiten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half" idx="1"/>
          </p:nvPr>
        </p:nvSpPr>
        <p:spPr>
          <a:xfrm>
            <a:off x="971550" y="1989138"/>
            <a:ext cx="3559175" cy="41370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5612" indent="-355599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Textmasterformate durch Klicken bearbeiten</a:t>
            </a:r>
          </a:p>
          <a:p>
            <a:pPr lvl="1"/>
            <a:r>
              <a:t>Zweite Ebene</a:t>
            </a:r>
          </a:p>
          <a:p>
            <a:pPr lvl="2"/>
            <a:r>
              <a:t>Dritte Ebene</a:t>
            </a:r>
          </a:p>
          <a:p>
            <a:pPr lvl="3"/>
            <a:r>
              <a:t>Vierte Ebene</a:t>
            </a:r>
          </a:p>
          <a:p>
            <a:pPr lvl="4"/>
            <a:r>
              <a:t>Fünfte Ebene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t>Titelmasterformat durch Klicken bearbeiten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Textmasterformate durch Klicken bearbeiten</a:t>
            </a:r>
          </a:p>
          <a:p>
            <a:pPr lvl="1"/>
            <a:r>
              <a:t>Zweite Ebene</a:t>
            </a:r>
          </a:p>
          <a:p>
            <a:pPr lvl="2"/>
            <a:r>
              <a:t>Dritte Ebene</a:t>
            </a:r>
          </a:p>
          <a:p>
            <a:pPr lvl="3"/>
            <a:r>
              <a:t>Vierte Ebene</a:t>
            </a:r>
          </a:p>
          <a:p>
            <a:pPr lvl="4"/>
            <a:r>
              <a:t>Fünfte Ebene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t>Titelmasterformat durch Klicken bearbeiten</a:t>
            </a:r>
          </a:p>
        </p:txBody>
      </p:sp>
      <p:sp>
        <p:nvSpPr>
          <p:cNvPr id="85" name="Shape 85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  <a:noFill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</a:lstStyle>
          <a:p>
            <a:r>
              <a:t>Textmasterformate durch Klicken bearbeiten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971550" y="1119187"/>
            <a:ext cx="7272339" cy="5810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Titelmasterformat durch Klicken bearbeiten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971550" y="1989138"/>
            <a:ext cx="7272339" cy="41370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Textmasterformate durch Klicken bearbeiten</a:t>
            </a:r>
          </a:p>
          <a:p>
            <a:pPr lvl="1"/>
            <a:r>
              <a:t>Zweite Ebene</a:t>
            </a:r>
          </a:p>
          <a:p>
            <a:pPr lvl="2"/>
            <a:r>
              <a:t>Dritte Ebene</a:t>
            </a:r>
          </a:p>
          <a:p>
            <a:pPr lvl="3"/>
            <a:r>
              <a:t>Vierte Ebene</a:t>
            </a:r>
          </a:p>
          <a:p>
            <a:pPr lvl="4"/>
            <a:r>
              <a:t>Fünfte Ebene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6426200" y="1119187"/>
            <a:ext cx="1817689" cy="50069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Titelmasterformat durch Klicken bearbeiten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971550" y="1119187"/>
            <a:ext cx="5302250" cy="50069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Textmasterformate durch Klicken bearbeiten</a:t>
            </a:r>
          </a:p>
          <a:p>
            <a:pPr lvl="1"/>
            <a:r>
              <a:t>Zweite Ebene</a:t>
            </a:r>
          </a:p>
          <a:p>
            <a:pPr lvl="2"/>
            <a:r>
              <a:t>Dritte Ebene</a:t>
            </a:r>
          </a:p>
          <a:p>
            <a:pPr lvl="3"/>
            <a:r>
              <a:t>Vierte Ebene</a:t>
            </a:r>
          </a:p>
          <a:p>
            <a:pPr lvl="4"/>
            <a:r>
              <a:t>Fünfte Ebene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5707" y="232968"/>
            <a:ext cx="1500032" cy="23521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457200" y="92074"/>
            <a:ext cx="8229600" cy="1508127"/>
          </a:xfrm>
          <a:prstGeom prst="rect">
            <a:avLst/>
          </a:prstGeom>
          <a:ln w="12700">
            <a:miter lim="400000"/>
          </a:ln>
        </p:spPr>
        <p:txBody>
          <a:bodyPr lIns="45714" tIns="45714" rIns="45714" bIns="45714" anchor="ctr"/>
          <a:lstStyle/>
          <a:p>
            <a:endParaRPr dirty="0"/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4" tIns="45714" rIns="45714" bIns="45714"/>
          <a:lstStyle/>
          <a:p>
            <a:endParaRPr/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7941990" y="6245225"/>
            <a:ext cx="301899" cy="288814"/>
          </a:xfrm>
          <a:prstGeom prst="rect">
            <a:avLst/>
          </a:prstGeom>
          <a:ln w="12700">
            <a:miter lim="400000"/>
          </a:ln>
        </p:spPr>
        <p:txBody>
          <a:bodyPr wrap="none" lIns="45714" tIns="45714" rIns="45714" bIns="45714">
            <a:spAutoFit/>
          </a:bodyPr>
          <a:lstStyle>
            <a:lvl1pPr algn="r"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613" y="237167"/>
            <a:ext cx="1962680" cy="4620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35772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corona@gbsl.ch" TargetMode="Externa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abian.blaettler@gbsl.ch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/>
          </p:cNvSpPr>
          <p:nvPr>
            <p:ph type="title"/>
          </p:nvPr>
        </p:nvSpPr>
        <p:spPr>
          <a:xfrm>
            <a:off x="1171574" y="1119187"/>
            <a:ext cx="7272340" cy="58102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365760">
              <a:defRPr sz="840"/>
            </a:pPr>
            <a:br>
              <a:rPr dirty="0"/>
            </a:br>
            <a:br>
              <a:rPr dirty="0"/>
            </a:br>
            <a:br>
              <a:rPr dirty="0"/>
            </a:br>
            <a:br>
              <a:rPr dirty="0"/>
            </a:br>
            <a:br>
              <a:rPr dirty="0"/>
            </a:br>
            <a:br>
              <a:rPr dirty="0"/>
            </a:br>
            <a:br>
              <a:rPr dirty="0"/>
            </a:br>
            <a:br>
              <a:rPr dirty="0"/>
            </a:br>
            <a:br>
              <a:rPr dirty="0"/>
            </a:br>
            <a:br>
              <a:rPr dirty="0"/>
            </a:br>
            <a:br>
              <a:rPr dirty="0"/>
            </a:br>
            <a:br>
              <a:rPr dirty="0"/>
            </a:br>
            <a:br>
              <a:rPr dirty="0"/>
            </a:br>
            <a:br>
              <a:rPr dirty="0"/>
            </a:br>
            <a:br>
              <a:rPr dirty="0"/>
            </a:br>
            <a:endParaRPr dirty="0"/>
          </a:p>
        </p:txBody>
      </p:sp>
      <p:sp>
        <p:nvSpPr>
          <p:cNvPr id="242" name="Shape 242"/>
          <p:cNvSpPr/>
          <p:nvPr/>
        </p:nvSpPr>
        <p:spPr>
          <a:xfrm>
            <a:off x="0" y="5832513"/>
            <a:ext cx="914400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2" algn="ctr">
              <a:spcBef>
                <a:spcPts val="1200"/>
              </a:spcBef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 Neue LT 45 Light" charset="0"/>
                <a:cs typeface="Arial" panose="020B0604020202020204" pitchFamily="34" charset="0"/>
              </a:rPr>
              <a:t>Sabrina Rupp</a:t>
            </a:r>
            <a:r>
              <a:rPr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 Neue LT 45 Light" charset="0"/>
                <a:cs typeface="Arial" panose="020B0604020202020204" pitchFamily="34" charset="0"/>
              </a:rPr>
              <a:t>, </a:t>
            </a:r>
            <a:r>
              <a:rPr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 Neue LT 45 Light" charset="0"/>
                <a:cs typeface="Arial" panose="020B0604020202020204" pitchFamily="34" charset="0"/>
              </a:rPr>
              <a:t>Konrektor</a:t>
            </a:r>
            <a:r>
              <a:rPr lang="de-CH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 Neue LT 45 Light" charset="0"/>
                <a:cs typeface="Arial" panose="020B0604020202020204" pitchFamily="34" charset="0"/>
              </a:rPr>
              <a:t>in</a:t>
            </a:r>
            <a:r>
              <a:rPr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 Neue LT 45 Light" charset="0"/>
                <a:cs typeface="Arial" panose="020B0604020202020204" pitchFamily="34" charset="0"/>
              </a:rPr>
              <a:t>, </a:t>
            </a:r>
            <a:r>
              <a:rPr lang="de-CH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 Neue LT 45 Light" charset="0"/>
                <a:cs typeface="Arial" panose="020B0604020202020204" pitchFamily="34" charset="0"/>
              </a:rPr>
              <a:t>GYM1</a:t>
            </a:r>
            <a:endParaRPr lang="de-CH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Helvetica Neue LT 45 Light" charset="0"/>
              <a:cs typeface="Arial" panose="020B0604020202020204" pitchFamily="34" charset="0"/>
            </a:endParaRPr>
          </a:p>
        </p:txBody>
      </p:sp>
      <p:pic>
        <p:nvPicPr>
          <p:cNvPr id="243" name="imag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3" y="800281"/>
            <a:ext cx="4533451" cy="1972263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hape 244"/>
          <p:cNvSpPr/>
          <p:nvPr/>
        </p:nvSpPr>
        <p:spPr>
          <a:xfrm>
            <a:off x="350043" y="2877137"/>
            <a:ext cx="8915401" cy="2472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2800"/>
              </a:spcBef>
              <a:defRPr sz="4800">
                <a:solidFill>
                  <a:srgbClr val="0070C0"/>
                </a:solidFill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 Neue LT 75" charset="0"/>
                <a:cs typeface="Arial" panose="020B0604020202020204" pitchFamily="34" charset="0"/>
              </a:rPr>
              <a:t>Orientierungse</a:t>
            </a:r>
            <a:r>
              <a:rPr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 Neue LT 75" charset="0"/>
                <a:cs typeface="Arial" panose="020B0604020202020204" pitchFamily="34" charset="0"/>
              </a:rPr>
              <a:t>lternabend</a:t>
            </a:r>
            <a:endParaRPr lang="de-CH" sz="3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Helvetica Neue LT 75" charset="0"/>
              <a:cs typeface="Arial" panose="020B0604020202020204" pitchFamily="34" charset="0"/>
            </a:endParaRPr>
          </a:p>
          <a:p>
            <a:pPr algn="ctr">
              <a:spcBef>
                <a:spcPts val="2800"/>
              </a:spcBef>
              <a:defRPr sz="4800">
                <a:solidFill>
                  <a:srgbClr val="0070C0"/>
                </a:solidFill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 Neue LT 75" charset="0"/>
                <a:cs typeface="Arial" panose="020B0604020202020204" pitchFamily="34" charset="0"/>
              </a:rPr>
              <a:t>Jahrgang 25</a:t>
            </a:r>
          </a:p>
          <a:p>
            <a:pPr algn="ctr">
              <a:spcBef>
                <a:spcPts val="2800"/>
              </a:spcBef>
              <a:defRPr sz="4800">
                <a:solidFill>
                  <a:srgbClr val="0070C0"/>
                </a:solidFill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 Neue LT 75" charset="0"/>
                <a:cs typeface="Arial" panose="020B0604020202020204" pitchFamily="34" charset="0"/>
              </a:rPr>
              <a:t>      </a:t>
            </a:r>
            <a:r>
              <a:rPr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 Neue LT 75" charset="0"/>
                <a:cs typeface="Arial" panose="020B0604020202020204" pitchFamily="34" charset="0"/>
              </a:rPr>
              <a:t>lich </a:t>
            </a:r>
            <a:r>
              <a:rPr lang="de-CH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 Neue LT 75" charset="0"/>
                <a:cs typeface="Arial" panose="020B0604020202020204" pitchFamily="34" charset="0"/>
              </a:rPr>
              <a:t>w</a:t>
            </a:r>
            <a:r>
              <a:rPr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 Neue LT 75" charset="0"/>
                <a:cs typeface="Arial" panose="020B0604020202020204" pitchFamily="34" charset="0"/>
              </a:rPr>
              <a:t>illkomme</a:t>
            </a:r>
            <a:r>
              <a:rPr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sz="3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erz 1">
            <a:extLst>
              <a:ext uri="{FF2B5EF4-FFF2-40B4-BE49-F238E27FC236}">
                <a16:creationId xmlns:a16="http://schemas.microsoft.com/office/drawing/2014/main" id="{60FE80E0-52A0-40F2-B100-948C58521252}"/>
              </a:ext>
            </a:extLst>
          </p:cNvPr>
          <p:cNvSpPr/>
          <p:nvPr/>
        </p:nvSpPr>
        <p:spPr>
          <a:xfrm>
            <a:off x="1352550" y="4286136"/>
            <a:ext cx="1933576" cy="1304925"/>
          </a:xfrm>
          <a:prstGeom prst="heart">
            <a:avLst/>
          </a:prstGeom>
          <a:solidFill>
            <a:schemeClr val="accent1">
              <a:lumMod val="75000"/>
            </a:schemeClr>
          </a:solidFill>
          <a:ln w="254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CH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/>
          </p:cNvSpPr>
          <p:nvPr>
            <p:ph type="title"/>
          </p:nvPr>
        </p:nvSpPr>
        <p:spPr>
          <a:xfrm>
            <a:off x="540000" y="638175"/>
            <a:ext cx="8157913" cy="77808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HelveticaNeue LT 55 Roman"/>
                <a:ea typeface="HelveticaNeue LT 55 Roman"/>
                <a:cs typeface="HelveticaNeue LT 55 Roman"/>
                <a:sym typeface="HelveticaNeue LT 55 Roman"/>
              </a:defRPr>
            </a:lvl1pPr>
          </a:lstStyle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Absenzen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273" name="Shape 273"/>
          <p:cNvSpPr>
            <a:spLocks noGrp="1"/>
          </p:cNvSpPr>
          <p:nvPr>
            <p:ph type="body" idx="1"/>
          </p:nvPr>
        </p:nvSpPr>
        <p:spPr>
          <a:xfrm>
            <a:off x="540000" y="1581353"/>
            <a:ext cx="7849620" cy="4943992"/>
          </a:xfrm>
          <a:prstGeom prst="rect">
            <a:avLst/>
          </a:prstGeom>
          <a:ln w="9525">
            <a:solidFill>
              <a:srgbClr val="9ED3D7"/>
            </a:solidFill>
            <a:round/>
          </a:ln>
        </p:spPr>
        <p:txBody>
          <a:bodyPr lIns="360000" tIns="180000" rIns="360000">
            <a:noAutofit/>
          </a:bodyPr>
          <a:lstStyle/>
          <a:p>
            <a:pPr marL="0" indent="0">
              <a:spcBef>
                <a:spcPts val="400"/>
              </a:spcBef>
              <a:buSzTx/>
              <a:buNone/>
              <a:defRPr sz="1800" b="1">
                <a:latin typeface="HelveticaNeue LT 55 Roman"/>
                <a:ea typeface="HelveticaNeue LT 55 Roman"/>
                <a:cs typeface="HelveticaNeue LT 55 Roman"/>
                <a:sym typeface="HelveticaNeue LT 55 Roman"/>
              </a:defRPr>
            </a:pPr>
            <a:r>
              <a:rPr sz="2400" dirty="0" err="1">
                <a:latin typeface="Arial" panose="020B0604020202020204" pitchFamily="34" charset="0"/>
                <a:ea typeface="Helvetica Neue LT 55 Roman" charset="0"/>
                <a:cs typeface="Arial" panose="020B0604020202020204" pitchFamily="34" charset="0"/>
              </a:rPr>
              <a:t>Absenzen</a:t>
            </a:r>
            <a:endParaRPr sz="2400" dirty="0">
              <a:latin typeface="Arial" panose="020B0604020202020204" pitchFamily="34" charset="0"/>
              <a:ea typeface="Helvetica Neue LT 55 Roman" charset="0"/>
              <a:cs typeface="Arial" panose="020B0604020202020204" pitchFamily="34" charset="0"/>
            </a:endParaRPr>
          </a:p>
          <a:p>
            <a:pPr marL="0" indent="0">
              <a:spcBef>
                <a:spcPts val="400"/>
              </a:spcBef>
              <a:buSzTx/>
              <a:buNone/>
              <a:defRPr sz="1800">
                <a:latin typeface="HelveticaNeue LT 55 Roman"/>
                <a:ea typeface="HelveticaNeue LT 55 Roman"/>
                <a:cs typeface="HelveticaNeue LT 55 Roman"/>
                <a:sym typeface="HelveticaNeue LT 55 Roman"/>
              </a:defRPr>
            </a:pPr>
            <a:r>
              <a:rPr lang="de-CH" sz="2400" dirty="0">
                <a:latin typeface="Arial" panose="020B0604020202020204" pitchFamily="34" charset="0"/>
                <a:ea typeface="Helvetica Neue LT 45 Light" charset="0"/>
                <a:cs typeface="Arial" panose="020B0604020202020204" pitchFamily="34" charset="0"/>
              </a:rPr>
              <a:t>(Krankheit, Unfall, Todesfall in der Familie)</a:t>
            </a:r>
          </a:p>
          <a:p>
            <a:pPr marL="0" indent="0">
              <a:spcBef>
                <a:spcPts val="400"/>
              </a:spcBef>
              <a:buSzTx/>
              <a:buNone/>
              <a:defRPr sz="1800">
                <a:latin typeface="HelveticaNeue LT 55 Roman"/>
                <a:ea typeface="HelveticaNeue LT 55 Roman"/>
                <a:cs typeface="HelveticaNeue LT 55 Roman"/>
                <a:sym typeface="HelveticaNeue LT 55 Roman"/>
              </a:defRPr>
            </a:pPr>
            <a:r>
              <a:rPr sz="2400" dirty="0" err="1">
                <a:latin typeface="Arial" panose="020B0604020202020204" pitchFamily="34" charset="0"/>
                <a:ea typeface="Helvetica Neue LT 45 Light" charset="0"/>
                <a:cs typeface="Arial" panose="020B0604020202020204" pitchFamily="34" charset="0"/>
              </a:rPr>
              <a:t>Klassenlehrer</a:t>
            </a:r>
            <a:r>
              <a:rPr sz="2400" dirty="0">
                <a:latin typeface="Arial" panose="020B0604020202020204" pitchFamily="34" charset="0"/>
                <a:ea typeface="Helvetica Neue LT 45 Light" charset="0"/>
                <a:cs typeface="Arial" panose="020B0604020202020204" pitchFamily="34" charset="0"/>
              </a:rPr>
              <a:t>/in benachrichtigen</a:t>
            </a:r>
          </a:p>
          <a:p>
            <a:pPr marL="0" indent="0">
              <a:spcBef>
                <a:spcPts val="400"/>
              </a:spcBef>
              <a:buSzTx/>
              <a:buNone/>
              <a:defRPr sz="1800">
                <a:latin typeface="HelveticaNeue LT 55 Roman"/>
                <a:ea typeface="HelveticaNeue LT 55 Roman"/>
                <a:cs typeface="HelveticaNeue LT 55 Roman"/>
                <a:sym typeface="HelveticaNeue LT 55 Roman"/>
              </a:defRPr>
            </a:pPr>
            <a:r>
              <a:rPr sz="2400" dirty="0">
                <a:latin typeface="Arial" panose="020B0604020202020204" pitchFamily="34" charset="0"/>
                <a:ea typeface="Helvetica Neue LT 45 Light" charset="0"/>
                <a:cs typeface="Arial" panose="020B0604020202020204" pitchFamily="34" charset="0"/>
              </a:rPr>
              <a:t>Entschuldigung innert 8 </a:t>
            </a:r>
            <a:r>
              <a:rPr lang="de-CH" sz="2400" dirty="0" err="1">
                <a:latin typeface="Arial" panose="020B0604020202020204" pitchFamily="34" charset="0"/>
                <a:ea typeface="Helvetica Neue LT 45 Light" charset="0"/>
                <a:cs typeface="Arial" panose="020B0604020202020204" pitchFamily="34" charset="0"/>
              </a:rPr>
              <a:t>Kalendert</a:t>
            </a:r>
            <a:r>
              <a:rPr sz="2400" dirty="0" err="1">
                <a:latin typeface="Arial" panose="020B0604020202020204" pitchFamily="34" charset="0"/>
                <a:ea typeface="Helvetica Neue LT 45 Light" charset="0"/>
                <a:cs typeface="Arial" panose="020B0604020202020204" pitchFamily="34" charset="0"/>
              </a:rPr>
              <a:t>agen</a:t>
            </a:r>
            <a:r>
              <a:rPr sz="2400" dirty="0">
                <a:latin typeface="Arial" panose="020B0604020202020204" pitchFamily="34" charset="0"/>
                <a:ea typeface="Helvetica Neue LT 45 Light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ea typeface="Helvetica Neue LT 45 Light" charset="0"/>
                <a:cs typeface="Arial" panose="020B0604020202020204" pitchFamily="34" charset="0"/>
              </a:rPr>
              <a:t>nach</a:t>
            </a:r>
            <a:r>
              <a:rPr sz="2400" dirty="0">
                <a:latin typeface="Arial" panose="020B0604020202020204" pitchFamily="34" charset="0"/>
                <a:ea typeface="Helvetica Neue LT 45 Light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ea typeface="Helvetica Neue LT 45 Light" charset="0"/>
                <a:cs typeface="Arial" panose="020B0604020202020204" pitchFamily="34" charset="0"/>
              </a:rPr>
              <a:t>Rückkehr</a:t>
            </a:r>
            <a:endParaRPr lang="de-CH" sz="2400" dirty="0">
              <a:latin typeface="Arial" panose="020B0604020202020204" pitchFamily="34" charset="0"/>
              <a:ea typeface="Helvetica Neue LT 45 Light" charset="0"/>
              <a:cs typeface="Arial" panose="020B0604020202020204" pitchFamily="34" charset="0"/>
            </a:endParaRPr>
          </a:p>
          <a:p>
            <a:pPr marL="0" indent="0">
              <a:buSzTx/>
              <a:buNone/>
              <a:defRPr sz="1800" b="1">
                <a:latin typeface="HelveticaNeue LT 55 Roman"/>
                <a:ea typeface="HelveticaNeue LT 55 Roman"/>
                <a:cs typeface="HelveticaNeue LT 55 Roman"/>
                <a:sym typeface="HelveticaNeue LT 55 Roman"/>
              </a:defRPr>
            </a:pPr>
            <a:endParaRPr sz="1000" dirty="0">
              <a:latin typeface="Arial" panose="020B0604020202020204" pitchFamily="34" charset="0"/>
              <a:ea typeface="Helvetica Neue LT 55 Roman" charset="0"/>
              <a:cs typeface="Arial" panose="020B0604020202020204" pitchFamily="34" charset="0"/>
            </a:endParaRPr>
          </a:p>
          <a:p>
            <a:pPr marL="0" indent="0">
              <a:spcBef>
                <a:spcPts val="400"/>
              </a:spcBef>
              <a:buSzTx/>
              <a:buNone/>
              <a:defRPr sz="1800" b="1">
                <a:latin typeface="HelveticaNeue LT 55 Roman"/>
                <a:ea typeface="HelveticaNeue LT 55 Roman"/>
                <a:cs typeface="HelveticaNeue LT 55 Roman"/>
                <a:sym typeface="HelveticaNeue LT 55 Roman"/>
              </a:defRPr>
            </a:pPr>
            <a:r>
              <a:rPr sz="2400" dirty="0">
                <a:latin typeface="Arial" panose="020B0604020202020204" pitchFamily="34" charset="0"/>
                <a:ea typeface="Helvetica Neue LT 55 Roman" charset="0"/>
                <a:cs typeface="Arial" panose="020B0604020202020204" pitchFamily="34" charset="0"/>
              </a:rPr>
              <a:t>Dispensationen durch die </a:t>
            </a:r>
            <a:r>
              <a:rPr sz="2400" dirty="0" err="1">
                <a:latin typeface="Arial" panose="020B0604020202020204" pitchFamily="34" charset="0"/>
                <a:ea typeface="Helvetica Neue LT 55 Roman" charset="0"/>
                <a:cs typeface="Arial" panose="020B0604020202020204" pitchFamily="34" charset="0"/>
              </a:rPr>
              <a:t>Schulleitung</a:t>
            </a:r>
            <a:endParaRPr lang="de-CH" sz="2400" dirty="0">
              <a:latin typeface="Arial" panose="020B0604020202020204" pitchFamily="34" charset="0"/>
              <a:ea typeface="Helvetica Neue LT 55 Roman" charset="0"/>
              <a:cs typeface="Arial" panose="020B0604020202020204" pitchFamily="34" charset="0"/>
            </a:endParaRPr>
          </a:p>
          <a:p>
            <a:pPr marL="0" indent="0">
              <a:spcBef>
                <a:spcPts val="400"/>
              </a:spcBef>
              <a:buSzTx/>
              <a:buNone/>
              <a:defRPr sz="1800">
                <a:latin typeface="HelveticaNeue LT 55 Roman"/>
                <a:ea typeface="HelveticaNeue LT 55 Roman"/>
                <a:cs typeface="HelveticaNeue LT 55 Roman"/>
                <a:sym typeface="HelveticaNeue LT 55 Roman"/>
              </a:defRPr>
            </a:pPr>
            <a:r>
              <a:rPr lang="de-CH" sz="2400" dirty="0">
                <a:latin typeface="Arial" panose="020B0604020202020204" pitchFamily="34" charset="0"/>
                <a:ea typeface="Helvetica Neue LT 45 Light" charset="0"/>
                <a:cs typeface="Arial" panose="020B0604020202020204" pitchFamily="34" charset="0"/>
              </a:rPr>
              <a:t>(Prüfungsaufgebote, Aufgebote von Dienststellen, Umzug, Schnupperlehre, Teilnahme an Kursen, Beerdigungen, etc.)</a:t>
            </a:r>
          </a:p>
          <a:p>
            <a:pPr marL="0" indent="0">
              <a:spcBef>
                <a:spcPts val="400"/>
              </a:spcBef>
              <a:buSzTx/>
              <a:buNone/>
              <a:defRPr sz="1800">
                <a:latin typeface="HelveticaNeue LT 55 Roman"/>
                <a:ea typeface="HelveticaNeue LT 55 Roman"/>
                <a:cs typeface="HelveticaNeue LT 55 Roman"/>
                <a:sym typeface="HelveticaNeue LT 55 Roman"/>
              </a:defRPr>
            </a:pPr>
            <a:r>
              <a:rPr sz="2400" dirty="0" err="1">
                <a:latin typeface="Arial" panose="020B0604020202020204" pitchFamily="34" charset="0"/>
                <a:ea typeface="Helvetica Neue LT 45 Light" charset="0"/>
                <a:cs typeface="Arial" panose="020B0604020202020204" pitchFamily="34" charset="0"/>
              </a:rPr>
              <a:t>spätestens</a:t>
            </a:r>
            <a:r>
              <a:rPr sz="2400" dirty="0">
                <a:latin typeface="Arial" panose="020B0604020202020204" pitchFamily="34" charset="0"/>
                <a:ea typeface="Helvetica Neue LT 45 Light" charset="0"/>
                <a:cs typeface="Arial" panose="020B0604020202020204" pitchFamily="34" charset="0"/>
              </a:rPr>
              <a:t> 8 Tage im Voraus, schriftlich und begründet bei der Schulleitung einreichen. </a:t>
            </a:r>
          </a:p>
        </p:txBody>
      </p:sp>
      <p:pic>
        <p:nvPicPr>
          <p:cNvPr id="274" name="image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5" y="188912"/>
            <a:ext cx="1550989" cy="1101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/>
          </p:cNvSpPr>
          <p:nvPr>
            <p:ph type="title"/>
          </p:nvPr>
        </p:nvSpPr>
        <p:spPr>
          <a:xfrm>
            <a:off x="552450" y="698360"/>
            <a:ext cx="8145463" cy="71493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HelveticaNeue LT 55 Roman"/>
                <a:ea typeface="HelveticaNeue LT 55 Roman"/>
                <a:cs typeface="HelveticaNeue LT 55 Roman"/>
                <a:sym typeface="HelveticaNeue LT 55 Roman"/>
              </a:defRPr>
            </a:lvl1pPr>
          </a:lstStyle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Absenzen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77" name="Shape 277"/>
          <p:cNvSpPr>
            <a:spLocks noGrp="1"/>
          </p:cNvSpPr>
          <p:nvPr>
            <p:ph type="body" idx="1"/>
          </p:nvPr>
        </p:nvSpPr>
        <p:spPr>
          <a:xfrm>
            <a:off x="552450" y="1641181"/>
            <a:ext cx="7882891" cy="4997743"/>
          </a:xfrm>
          <a:prstGeom prst="rect">
            <a:avLst/>
          </a:prstGeom>
        </p:spPr>
        <p:txBody>
          <a:bodyPr lIns="360000" tIns="180000" rIns="360000">
            <a:noAutofit/>
          </a:bodyPr>
          <a:lstStyle/>
          <a:p>
            <a:pPr marL="0" indent="0">
              <a:spcBef>
                <a:spcPts val="400"/>
              </a:spcBef>
              <a:buSzTx/>
              <a:buNone/>
              <a:defRPr sz="2000" b="1">
                <a:latin typeface="HelveticaNeue LT 55 Roman"/>
                <a:ea typeface="HelveticaNeue LT 55 Roman"/>
                <a:cs typeface="HelveticaNeue LT 55 Roman"/>
                <a:sym typeface="HelveticaNeue LT 55 Roman"/>
              </a:defRPr>
            </a:pP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Fünf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Halbtage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400"/>
              </a:spcBef>
              <a:buSzTx/>
              <a:buNone/>
              <a:defRPr sz="2000">
                <a:latin typeface="HelveticaNeue LT 55 Roman"/>
                <a:ea typeface="HelveticaNeue LT 55 Roman"/>
                <a:cs typeface="HelveticaNeue LT 55 Roman"/>
                <a:sym typeface="HelveticaNeue LT 55 Roman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Schüler*in beantragt bei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Klassenlehrkraft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und de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Fachlehrkräfte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n mind.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zwei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Schult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age </a:t>
            </a:r>
            <a:r>
              <a:rPr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Voraus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spcBef>
                <a:spcPts val="400"/>
              </a:spcBef>
              <a:buSzTx/>
              <a:buNone/>
              <a:defRPr sz="2000">
                <a:latin typeface="HelveticaNeue LT 55 Roman"/>
                <a:ea typeface="HelveticaNeue LT 55 Roman"/>
                <a:cs typeface="HelveticaNeue LT 55 Roman"/>
                <a:sym typeface="HelveticaNeue LT 55 Roman"/>
              </a:defRPr>
            </a:pP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400"/>
              </a:spcBef>
              <a:buSzTx/>
              <a:buNone/>
              <a:defRPr sz="2000">
                <a:latin typeface="HelveticaNeue LT 55 Roman"/>
                <a:ea typeface="HelveticaNeue LT 55 Roman"/>
                <a:cs typeface="HelveticaNeue LT 55 Roman"/>
                <a:sym typeface="HelveticaNeue LT 55 Roman"/>
              </a:defRPr>
            </a:pPr>
            <a:r>
              <a:rPr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Halbtage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können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bezogen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400"/>
              </a:spcBef>
              <a:defRPr sz="2000">
                <a:latin typeface="HelveticaNeue LT 55 Roman"/>
                <a:ea typeface="HelveticaNeue LT 55 Roman"/>
                <a:cs typeface="HelveticaNeue LT 55 Roman"/>
                <a:sym typeface="HelveticaNeue LT 55 Roman"/>
              </a:defRPr>
            </a:pP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einer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angekündigten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Prüfung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  <a:defRPr sz="2000">
                <a:latin typeface="HelveticaNeue LT 55 Roman"/>
                <a:ea typeface="HelveticaNeue LT 55 Roman"/>
                <a:cs typeface="HelveticaNeue LT 55 Roman"/>
                <a:sym typeface="HelveticaNeue LT 55 Roman"/>
              </a:defRPr>
            </a:pP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einem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vorgesehenen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Unterrichtsbeitrag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z.B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Vortrag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400"/>
              </a:spcBef>
              <a:defRPr sz="2000">
                <a:latin typeface="HelveticaNeue LT 55 Roman"/>
                <a:ea typeface="HelveticaNeue LT 55 Roman"/>
                <a:cs typeface="HelveticaNeue LT 55 Roman"/>
                <a:sym typeface="HelveticaNeue LT 55 Roman"/>
              </a:defRPr>
            </a:pP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einer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schulischen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Sonderveranstaltung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Sonderwochen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Exkursionen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letzter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Schultag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des Semesters)</a:t>
            </a:r>
          </a:p>
          <a:p>
            <a:pPr marL="0" indent="0">
              <a:spcBef>
                <a:spcPts val="0"/>
              </a:spcBef>
              <a:buSzTx/>
              <a:buNone/>
              <a:defRPr sz="2000" b="1">
                <a:latin typeface="HelveticaNeue LT 55 Roman"/>
                <a:ea typeface="HelveticaNeue LT 55 Roman"/>
                <a:cs typeface="HelveticaNeue LT 55 Roman"/>
                <a:sym typeface="HelveticaNeue LT 55 Roman"/>
              </a:defRPr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8" name="image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512" y="146703"/>
            <a:ext cx="1543051" cy="1103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ABECB4F-0473-429D-BC3A-C4DCB3305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449" y="1541463"/>
            <a:ext cx="7272339" cy="4137026"/>
          </a:xfrm>
        </p:spPr>
        <p:txBody>
          <a:bodyPr>
            <a:norm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Keine Dispensationen </a:t>
            </a:r>
            <a:r>
              <a:rPr lang="de-DE" sz="2400" b="0" dirty="0">
                <a:latin typeface="Arial" panose="020B0604020202020204" pitchFamily="34" charset="0"/>
                <a:cs typeface="Arial" panose="020B0604020202020204" pitchFamily="34" charset="0"/>
              </a:rPr>
              <a:t>werden gewährt  bei Sonderveranstaltungen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wie Sonderwochen, Exkursionen, letzter Schultag.</a:t>
            </a: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Achtung: Ferienordnung des GBSL beachten!  z.B. Herbstferien dieses Jahr von                        02. – 24. Oktober</a:t>
            </a:r>
          </a:p>
          <a:p>
            <a:endParaRPr lang="de-CH" sz="2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A6D0D74-F505-4F5E-BCEE-16BAEADEA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9" y="731836"/>
            <a:ext cx="7691439" cy="619126"/>
          </a:xfrm>
        </p:spPr>
        <p:txBody>
          <a:bodyPr/>
          <a:lstStyle/>
          <a:p>
            <a:r>
              <a:rPr lang="de-CH" sz="2800" dirty="0"/>
              <a:t>Absenzen 3</a:t>
            </a:r>
          </a:p>
        </p:txBody>
      </p:sp>
      <p:pic>
        <p:nvPicPr>
          <p:cNvPr id="4" name="image9.png">
            <a:extLst>
              <a:ext uri="{FF2B5EF4-FFF2-40B4-BE49-F238E27FC236}">
                <a16:creationId xmlns:a16="http://schemas.microsoft.com/office/drawing/2014/main" id="{BC6EBEBF-ECDF-406B-A08C-8B4C98E41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512" y="146703"/>
            <a:ext cx="1543051" cy="11033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960589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/>
        </p:nvSpPr>
        <p:spPr>
          <a:xfrm>
            <a:off x="718016" y="722401"/>
            <a:ext cx="5766961" cy="707886"/>
          </a:xfrm>
          <a:prstGeom prst="rect">
            <a:avLst/>
          </a:prstGeom>
          <a:ln>
            <a:noFill/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400">
                <a:solidFill>
                  <a:srgbClr val="0033CC"/>
                </a:solidFill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lvl1pPr>
          </a:lstStyle>
          <a:p>
            <a:pPr algn="l"/>
            <a:r>
              <a:rPr lang="de-CH" sz="4000" dirty="0">
                <a:solidFill>
                  <a:schemeClr val="accent5">
                    <a:lumMod val="50000"/>
                  </a:schemeClr>
                </a:solidFill>
                <a:latin typeface="HelveticaNeue LT 65 Medium" panose="020B0804020202020204" pitchFamily="34" charset="0"/>
              </a:rPr>
              <a:t>Homepage: </a:t>
            </a:r>
            <a:r>
              <a:rPr sz="4000" dirty="0">
                <a:solidFill>
                  <a:schemeClr val="accent5">
                    <a:lumMod val="50000"/>
                  </a:schemeClr>
                </a:solidFill>
                <a:latin typeface="HelveticaNeue LT 65 Medium" panose="020B0804020202020204" pitchFamily="34" charset="0"/>
              </a:rPr>
              <a:t>www.g</a:t>
            </a:r>
            <a:r>
              <a:rPr lang="de-CH" sz="4000" dirty="0" err="1">
                <a:solidFill>
                  <a:schemeClr val="accent5">
                    <a:lumMod val="50000"/>
                  </a:schemeClr>
                </a:solidFill>
                <a:latin typeface="HelveticaNeue LT 65 Medium" panose="020B0804020202020204" pitchFamily="34" charset="0"/>
              </a:rPr>
              <a:t>bsl</a:t>
            </a:r>
            <a:r>
              <a:rPr sz="4000" dirty="0">
                <a:solidFill>
                  <a:schemeClr val="accent5">
                    <a:lumMod val="50000"/>
                  </a:schemeClr>
                </a:solidFill>
                <a:latin typeface="HelveticaNeue LT 65 Medium" panose="020B0804020202020204" pitchFamily="34" charset="0"/>
              </a:rPr>
              <a:t>.</a:t>
            </a:r>
            <a:r>
              <a:rPr sz="4000" dirty="0" err="1">
                <a:solidFill>
                  <a:schemeClr val="accent5">
                    <a:lumMod val="50000"/>
                  </a:schemeClr>
                </a:solidFill>
                <a:latin typeface="HelveticaNeue LT 65 Medium" panose="020B0804020202020204" pitchFamily="34" charset="0"/>
              </a:rPr>
              <a:t>ch</a:t>
            </a:r>
            <a:endParaRPr sz="4000" dirty="0">
              <a:solidFill>
                <a:schemeClr val="accent5">
                  <a:lumMod val="50000"/>
                </a:schemeClr>
              </a:solidFill>
              <a:latin typeface="HelveticaNeue LT 65 Medium" panose="020B08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b="9469"/>
          <a:stretch/>
        </p:blipFill>
        <p:spPr>
          <a:xfrm>
            <a:off x="739922" y="1781175"/>
            <a:ext cx="6459040" cy="353282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183BEF5-F216-4821-BBD2-D9B3AF65E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421" y="2512084"/>
            <a:ext cx="6530657" cy="3995610"/>
          </a:xfrm>
          <a:prstGeom prst="rect">
            <a:avLst/>
          </a:prstGeom>
        </p:spPr>
      </p:pic>
      <p:sp>
        <p:nvSpPr>
          <p:cNvPr id="5" name="Pfeil: nach links 4">
            <a:extLst>
              <a:ext uri="{FF2B5EF4-FFF2-40B4-BE49-F238E27FC236}">
                <a16:creationId xmlns:a16="http://schemas.microsoft.com/office/drawing/2014/main" id="{B8D82088-EB39-462F-BADE-A09F03635458}"/>
              </a:ext>
            </a:extLst>
          </p:cNvPr>
          <p:cNvSpPr/>
          <p:nvPr/>
        </p:nvSpPr>
        <p:spPr>
          <a:xfrm>
            <a:off x="7058025" y="2043312"/>
            <a:ext cx="857250" cy="304800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 w="254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CH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3BB1C43-819F-429F-A006-F6EC6E794A76}"/>
              </a:ext>
            </a:extLst>
          </p:cNvPr>
          <p:cNvSpPr/>
          <p:nvPr/>
        </p:nvSpPr>
        <p:spPr>
          <a:xfrm>
            <a:off x="5734050" y="4032898"/>
            <a:ext cx="1323975" cy="1698663"/>
          </a:xfrm>
          <a:prstGeom prst="ellipse">
            <a:avLst/>
          </a:prstGeom>
          <a:noFill/>
          <a:ln w="60325" cap="flat">
            <a:solidFill>
              <a:schemeClr val="accent1">
                <a:lumMod val="50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CH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2">
            <a:extLst>
              <a:ext uri="{FF2B5EF4-FFF2-40B4-BE49-F238E27FC236}">
                <a16:creationId xmlns:a16="http://schemas.microsoft.com/office/drawing/2014/main" id="{737B87FE-CE0B-45D1-A573-D74B8B14A40A}"/>
              </a:ext>
            </a:extLst>
          </p:cNvPr>
          <p:cNvSpPr txBox="1">
            <a:spLocks/>
          </p:cNvSpPr>
          <p:nvPr/>
        </p:nvSpPr>
        <p:spPr>
          <a:xfrm>
            <a:off x="552449" y="731836"/>
            <a:ext cx="7691439" cy="619126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de-CH" sz="2800" dirty="0"/>
              <a:t>Corona Schutzmassnahmen</a:t>
            </a:r>
          </a:p>
        </p:txBody>
      </p:sp>
      <p:sp>
        <p:nvSpPr>
          <p:cNvPr id="3" name="Textplatzhalter 1">
            <a:extLst>
              <a:ext uri="{FF2B5EF4-FFF2-40B4-BE49-F238E27FC236}">
                <a16:creationId xmlns:a16="http://schemas.microsoft.com/office/drawing/2014/main" id="{DE9A6294-5891-4B51-8399-36FF63C3951B}"/>
              </a:ext>
            </a:extLst>
          </p:cNvPr>
          <p:cNvSpPr txBox="1">
            <a:spLocks/>
          </p:cNvSpPr>
          <p:nvPr/>
        </p:nvSpPr>
        <p:spPr>
          <a:xfrm>
            <a:off x="552449" y="1541462"/>
            <a:ext cx="7272339" cy="504983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>
            <a:no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5772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de-CH" sz="2400" dirty="0"/>
              <a:t>Bei Quarantäne oder positivem Test auf       Covid-19 bitte so rasch wie möglich beim schulinternen Contact-Tracing Team melden:</a:t>
            </a:r>
          </a:p>
          <a:p>
            <a:pPr hangingPunct="1"/>
            <a:r>
              <a:rPr lang="de-CH" sz="2400" dirty="0">
                <a:hlinkClick r:id="rId2"/>
              </a:rPr>
              <a:t>corona@gbsl.ch</a:t>
            </a:r>
            <a:endParaRPr lang="de-CH" sz="2400" dirty="0"/>
          </a:p>
          <a:p>
            <a:pPr hangingPunct="1"/>
            <a:endParaRPr lang="de-CH" sz="2400" dirty="0"/>
          </a:p>
          <a:p>
            <a:pPr hangingPunct="1"/>
            <a:r>
              <a:rPr lang="de-CH" sz="2400" dirty="0"/>
              <a:t>Schüler*in erkundigt sich proaktiv über Lernstoff</a:t>
            </a:r>
          </a:p>
          <a:p>
            <a:pPr hangingPunct="1"/>
            <a:r>
              <a:rPr lang="de-CH" sz="2400" dirty="0"/>
              <a:t>KEIN Anrecht auf Distanzunterricht, die Lehrperson entscheidet über Art und Weise der Teilnahme am Unterricht / Aufträge</a:t>
            </a:r>
          </a:p>
          <a:p>
            <a:pPr hangingPunct="1"/>
            <a:endParaRPr lang="de-CH" sz="2400" dirty="0"/>
          </a:p>
          <a:p>
            <a:pPr hangingPunct="1"/>
            <a:r>
              <a:rPr lang="de-CH" sz="2400" dirty="0"/>
              <a:t>Schutzkonzept und Merkblatt zum Vorgehen / FAQ finden Sie auf der Homepage</a:t>
            </a:r>
          </a:p>
        </p:txBody>
      </p:sp>
    </p:spTree>
    <p:extLst>
      <p:ext uri="{BB962C8B-B14F-4D97-AF65-F5344CB8AC3E}">
        <p14:creationId xmlns:p14="http://schemas.microsoft.com/office/powerpoint/2010/main" val="137688436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/>
          </p:cNvSpPr>
          <p:nvPr>
            <p:ph type="title"/>
          </p:nvPr>
        </p:nvSpPr>
        <p:spPr>
          <a:xfrm>
            <a:off x="971549" y="1119187"/>
            <a:ext cx="7272340" cy="581026"/>
          </a:xfrm>
          <a:prstGeom prst="rect">
            <a:avLst/>
          </a:prstGeom>
        </p:spPr>
        <p:txBody>
          <a:bodyPr/>
          <a:lstStyle>
            <a:lvl1pPr>
              <a:defRPr sz="3200" b="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lvl1pPr>
          </a:lstStyle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Wenn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Problem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auftaucht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94" name="Shape 294"/>
          <p:cNvSpPr>
            <a:spLocks noGrp="1"/>
          </p:cNvSpPr>
          <p:nvPr>
            <p:ph type="body" sz="half" idx="1"/>
          </p:nvPr>
        </p:nvSpPr>
        <p:spPr>
          <a:xfrm>
            <a:off x="983139" y="1957388"/>
            <a:ext cx="6426200" cy="37814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905255">
              <a:spcBef>
                <a:spcPts val="1100"/>
              </a:spcBef>
              <a:buSzTx/>
              <a:buNone/>
              <a:defRPr sz="1979" b="1"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Fachlehrer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Fachlehrerin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905255">
              <a:spcBef>
                <a:spcPts val="1100"/>
              </a:spcBef>
              <a:buSzTx/>
              <a:buNone/>
              <a:defRPr sz="1979" b="1"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r>
              <a:rPr sz="2000" b="0" dirty="0">
                <a:latin typeface="Arial" panose="020B0604020202020204" pitchFamily="34" charset="0"/>
                <a:ea typeface="Wingdings"/>
                <a:cs typeface="Arial" panose="020B0604020202020204" pitchFamily="34" charset="0"/>
                <a:sym typeface="Wingdings"/>
              </a:rPr>
              <a:t>		</a:t>
            </a:r>
          </a:p>
          <a:p>
            <a:pPr marL="0" indent="0" defTabSz="905255">
              <a:spcBef>
                <a:spcPts val="1100"/>
              </a:spcBef>
              <a:buSzTx/>
              <a:buNone/>
              <a:defRPr sz="1979" b="1"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Klassenlehrer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Klassenlehrerin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905255">
              <a:spcBef>
                <a:spcPts val="1100"/>
              </a:spcBef>
              <a:buSzTx/>
              <a:buNone/>
              <a:defRPr sz="1979" b="1"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			 </a:t>
            </a:r>
            <a:b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		Schulleitung</a:t>
            </a:r>
          </a:p>
          <a:p>
            <a:pPr marL="0" indent="0" defTabSz="905255">
              <a:spcBef>
                <a:spcPts val="1100"/>
              </a:spcBef>
              <a:buSzTx/>
              <a:buNone/>
              <a:defRPr sz="1979" b="1"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				 </a:t>
            </a:r>
            <a:b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		 	(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Gymnasiumskommission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defTabSz="905255">
              <a:spcBef>
                <a:spcPts val="1100"/>
              </a:spcBef>
              <a:buSzTx/>
              <a:buNone/>
              <a:defRPr sz="1979" b="1"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b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Erziehungsdirektion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Gewinkelte Verbindung 2"/>
          <p:cNvCxnSpPr/>
          <p:nvPr/>
        </p:nvCxnSpPr>
        <p:spPr>
          <a:xfrm>
            <a:off x="2242185" y="2514600"/>
            <a:ext cx="502920" cy="22098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Gewinkelte Verbindung 5"/>
          <p:cNvCxnSpPr/>
          <p:nvPr/>
        </p:nvCxnSpPr>
        <p:spPr>
          <a:xfrm>
            <a:off x="3128010" y="3318510"/>
            <a:ext cx="502920" cy="22098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Gewinkelte Verbindung 6"/>
          <p:cNvCxnSpPr/>
          <p:nvPr/>
        </p:nvCxnSpPr>
        <p:spPr>
          <a:xfrm>
            <a:off x="4069080" y="4113212"/>
            <a:ext cx="502920" cy="22098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Gewinkelte Verbindung 7"/>
          <p:cNvCxnSpPr/>
          <p:nvPr/>
        </p:nvCxnSpPr>
        <p:spPr>
          <a:xfrm>
            <a:off x="4947285" y="4844415"/>
            <a:ext cx="502920" cy="22098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56A9B1F-D0E8-4D00-B9E4-EEB2752D0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2474" y="1770063"/>
            <a:ext cx="7272339" cy="4137026"/>
          </a:xfrm>
        </p:spPr>
        <p:txBody>
          <a:bodyPr>
            <a:noAutofit/>
          </a:bodyPr>
          <a:lstStyle/>
          <a:p>
            <a:r>
              <a:rPr lang="de-CH" sz="2400" dirty="0"/>
              <a:t>Internes Gesprächs- und Coachingangebot bei:</a:t>
            </a:r>
          </a:p>
          <a:p>
            <a:r>
              <a:rPr lang="de-CH" sz="2400" dirty="0"/>
              <a:t>Lernschwierigkeiten und Prüfungsangst</a:t>
            </a:r>
          </a:p>
          <a:p>
            <a:r>
              <a:rPr lang="de-CH" sz="2400" dirty="0"/>
              <a:t>Stress im schulischen oder privaten Umfeld</a:t>
            </a:r>
          </a:p>
          <a:p>
            <a:r>
              <a:rPr lang="de-CH" sz="2400" dirty="0"/>
              <a:t>Motivationsproblemen</a:t>
            </a:r>
          </a:p>
          <a:p>
            <a:r>
              <a:rPr lang="de-CH" sz="2400" dirty="0"/>
              <a:t>Entscheidfindungen / Laufbahnberatung</a:t>
            </a:r>
          </a:p>
          <a:p>
            <a:r>
              <a:rPr lang="de-CH" sz="2400" dirty="0"/>
              <a:t>Umgang mit Konfliktsituationen</a:t>
            </a:r>
          </a:p>
          <a:p>
            <a:r>
              <a:rPr lang="de-CH" sz="2400" dirty="0"/>
              <a:t>Unwohlsein in Gruppen</a:t>
            </a:r>
          </a:p>
          <a:p>
            <a:endParaRPr lang="de-CH" sz="2400" dirty="0"/>
          </a:p>
          <a:p>
            <a:r>
              <a:rPr lang="de-CH" sz="2400" dirty="0"/>
              <a:t>talk@gbsl.ch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C92BFFA-7046-41BA-9437-366811C0D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4" y="838200"/>
            <a:ext cx="7934325" cy="762001"/>
          </a:xfrm>
        </p:spPr>
        <p:txBody>
          <a:bodyPr/>
          <a:lstStyle/>
          <a:p>
            <a:r>
              <a:rPr lang="de-CH" sz="2800" dirty="0"/>
              <a:t>Gesprächsangebote und Beratung</a:t>
            </a:r>
          </a:p>
        </p:txBody>
      </p:sp>
      <p:pic>
        <p:nvPicPr>
          <p:cNvPr id="1027" name="Grafik 2">
            <a:extLst>
              <a:ext uri="{FF2B5EF4-FFF2-40B4-BE49-F238E27FC236}">
                <a16:creationId xmlns:a16="http://schemas.microsoft.com/office/drawing/2014/main" id="{46B860E4-D916-4D5E-ABD6-F081745A2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296570"/>
            <a:ext cx="2019300" cy="1427162"/>
          </a:xfrm>
          <a:prstGeom prst="rect">
            <a:avLst/>
          </a:prstGeom>
          <a:noFill/>
          <a:ln w="9525">
            <a:solidFill>
              <a:srgbClr val="70AD4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01096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/>
          </p:cNvSpPr>
          <p:nvPr>
            <p:ph type="title"/>
          </p:nvPr>
        </p:nvSpPr>
        <p:spPr>
          <a:xfrm>
            <a:off x="971549" y="800100"/>
            <a:ext cx="7272340" cy="541339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Gesprächsangebot</a:t>
            </a:r>
            <a:r>
              <a:rPr lang="de-CH" sz="28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Beratung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1" name="Group 301" descr="flyer"/>
          <p:cNvGrpSpPr/>
          <p:nvPr/>
        </p:nvGrpSpPr>
        <p:grpSpPr>
          <a:xfrm>
            <a:off x="1004835" y="1559878"/>
            <a:ext cx="5700765" cy="3707448"/>
            <a:chOff x="0" y="0"/>
            <a:chExt cx="5899150" cy="4137025"/>
          </a:xfrm>
        </p:grpSpPr>
        <p:sp>
          <p:nvSpPr>
            <p:cNvPr id="299" name="Shape 299"/>
            <p:cNvSpPr/>
            <p:nvPr/>
          </p:nvSpPr>
          <p:spPr>
            <a:xfrm>
              <a:off x="0" y="0"/>
              <a:ext cx="5899150" cy="4137025"/>
            </a:xfrm>
            <a:prstGeom prst="rect">
              <a:avLst/>
            </a:prstGeom>
            <a:solidFill>
              <a:srgbClr val="8AC6CD"/>
            </a:solidFill>
            <a:ln w="12700" cap="flat">
              <a:solidFill>
                <a:schemeClr val="tx1"/>
              </a:solidFill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00" name="image14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899150" cy="4137025"/>
            </a:xfrm>
            <a:prstGeom prst="rect">
              <a:avLst/>
            </a:prstGeom>
            <a:ln w="12700" cap="flat">
              <a:solidFill>
                <a:schemeClr val="tx1"/>
              </a:solidFill>
              <a:miter lim="400000"/>
            </a:ln>
            <a:effectLst/>
          </p:spPr>
        </p:pic>
      </p:grpSp>
      <p:sp>
        <p:nvSpPr>
          <p:cNvPr id="302" name="Shape 302"/>
          <p:cNvSpPr/>
          <p:nvPr/>
        </p:nvSpPr>
        <p:spPr>
          <a:xfrm>
            <a:off x="914399" y="4837232"/>
            <a:ext cx="8053440" cy="172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400"/>
              </a:spcBef>
            </a:pPr>
            <a:r>
              <a:rPr lang="de-CH" sz="2400" dirty="0"/>
              <a:t>	</a:t>
            </a:r>
          </a:p>
          <a:p>
            <a:pPr>
              <a:spcBef>
                <a:spcPts val="400"/>
              </a:spcBef>
            </a:pPr>
            <a:r>
              <a:rPr lang="de-CH" sz="2400" dirty="0"/>
              <a:t>Schulpsycholog*innen der Schule, z.B. </a:t>
            </a:r>
          </a:p>
          <a:p>
            <a:pPr>
              <a:spcBef>
                <a:spcPts val="400"/>
              </a:spcBef>
            </a:pPr>
            <a:r>
              <a:rPr sz="2400" dirty="0"/>
              <a:t>Fabian </a:t>
            </a:r>
            <a:r>
              <a:rPr sz="2400" dirty="0" err="1"/>
              <a:t>Blättler</a:t>
            </a:r>
            <a:r>
              <a:rPr lang="de-CH" sz="2400" dirty="0"/>
              <a:t>: </a:t>
            </a:r>
            <a:r>
              <a:rPr sz="2400" dirty="0" err="1">
                <a:hlinkClick r:id="rId4"/>
              </a:rPr>
              <a:t>fabian.blaettler@g</a:t>
            </a:r>
            <a:r>
              <a:rPr lang="de-CH" sz="2400" dirty="0" err="1">
                <a:hlinkClick r:id="rId4"/>
              </a:rPr>
              <a:t>bsl</a:t>
            </a:r>
            <a:r>
              <a:rPr sz="2400" dirty="0">
                <a:hlinkClick r:id="rId4"/>
              </a:rPr>
              <a:t>.</a:t>
            </a:r>
            <a:r>
              <a:rPr sz="2400" dirty="0" err="1">
                <a:hlinkClick r:id="rId4"/>
              </a:rPr>
              <a:t>ch</a:t>
            </a:r>
            <a:endParaRPr lang="de-CH" sz="2400" dirty="0"/>
          </a:p>
          <a:p>
            <a:pPr>
              <a:spcBef>
                <a:spcPts val="400"/>
              </a:spcBef>
            </a:pPr>
            <a:r>
              <a:rPr lang="de-CH" sz="2400" dirty="0"/>
              <a:t>stellen sich im Herbst in den Klassen persönlich vor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age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898" y="862965"/>
            <a:ext cx="3282246" cy="4912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/>
        </p:nvSpPr>
        <p:spPr>
          <a:xfrm>
            <a:off x="1019175" y="945842"/>
            <a:ext cx="749839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2400" b="1">
                <a:latin typeface="HelveticaNeue LT 55 Roman"/>
                <a:ea typeface="HelveticaNeue LT 55 Roman"/>
                <a:cs typeface="HelveticaNeue LT 55 Roman"/>
                <a:sym typeface="HelveticaNeue LT 55 Roman"/>
              </a:defRPr>
            </a:lvl1pPr>
          </a:lstStyle>
          <a:p>
            <a:r>
              <a:rPr sz="2800" b="0" dirty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Unterricht</a:t>
            </a:r>
            <a:r>
              <a:rPr sz="2800" b="0" dirty="0">
                <a:latin typeface="Arial" panose="020B0604020202020204" pitchFamily="34" charset="0"/>
                <a:cs typeface="Arial" panose="020B0604020202020204" pitchFamily="34" charset="0"/>
              </a:rPr>
              <a:t> am Gymnasium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038220"/>
              </p:ext>
            </p:extLst>
          </p:nvPr>
        </p:nvGraphicFramePr>
        <p:xfrm>
          <a:off x="1091193" y="1927969"/>
          <a:ext cx="6788257" cy="330845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46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6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3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31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31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030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 b="1" dirty="0">
                          <a:effectLst/>
                          <a:latin typeface="+mj-lt"/>
                        </a:rPr>
                        <a:t>GYM1</a:t>
                      </a:r>
                      <a:endParaRPr lang="de-CH" sz="11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 b="1" dirty="0">
                          <a:effectLst/>
                          <a:latin typeface="+mj-lt"/>
                        </a:rPr>
                        <a:t>GYM2</a:t>
                      </a:r>
                      <a:endParaRPr lang="de-CH" sz="11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 b="1" dirty="0">
                          <a:effectLst/>
                          <a:latin typeface="+mj-lt"/>
                        </a:rPr>
                        <a:t>GYM3</a:t>
                      </a:r>
                      <a:endParaRPr lang="de-CH" sz="11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 b="1" dirty="0">
                          <a:effectLst/>
                          <a:latin typeface="+mj-lt"/>
                        </a:rPr>
                        <a:t>GYM4</a:t>
                      </a:r>
                      <a:endParaRPr lang="de-CH" sz="11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 b="1" dirty="0">
                          <a:effectLst/>
                          <a:latin typeface="+mj-lt"/>
                        </a:rPr>
                        <a:t> </a:t>
                      </a:r>
                      <a:endParaRPr lang="de-CH" sz="11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  <a:latin typeface="+mj-lt"/>
                        </a:rPr>
                        <a:t> </a:t>
                      </a:r>
                      <a:endParaRPr lang="de-CH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  <a:latin typeface="+mj-lt"/>
                        </a:rPr>
                        <a:t> </a:t>
                      </a:r>
                      <a:endParaRPr lang="de-CH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  <a:latin typeface="+mj-lt"/>
                        </a:rPr>
                        <a:t> </a:t>
                      </a:r>
                      <a:endParaRPr lang="de-CH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  <a:latin typeface="+mj-lt"/>
                        </a:rPr>
                        <a:t> </a:t>
                      </a:r>
                      <a:endParaRPr lang="de-CH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H" sz="1800" dirty="0">
                          <a:effectLst/>
                          <a:latin typeface="+mj-lt"/>
                        </a:rPr>
                        <a:t>10</a:t>
                      </a:r>
                      <a:r>
                        <a:rPr lang="fr-CH" sz="1800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fr-CH" sz="1800" dirty="0" err="1">
                          <a:effectLst/>
                          <a:latin typeface="+mj-lt"/>
                        </a:rPr>
                        <a:t>Grund</a:t>
                      </a:r>
                      <a:r>
                        <a:rPr lang="fr-CH" sz="1800" dirty="0">
                          <a:effectLst/>
                          <a:latin typeface="+mj-lt"/>
                        </a:rPr>
                        <a:t>-  </a:t>
                      </a:r>
                      <a:r>
                        <a:rPr lang="fr-CH" sz="1800" dirty="0" err="1">
                          <a:effectLst/>
                          <a:latin typeface="+mj-lt"/>
                        </a:rPr>
                        <a:t>lagenfächer</a:t>
                      </a:r>
                      <a:r>
                        <a:rPr lang="fr-CH" sz="1800" baseline="0" dirty="0">
                          <a:effectLst/>
                          <a:latin typeface="+mj-lt"/>
                        </a:rPr>
                        <a:t> </a:t>
                      </a:r>
                      <a:endParaRPr lang="de-CH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72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  <a:latin typeface="+mj-lt"/>
                        </a:rPr>
                        <a:t> </a:t>
                      </a:r>
                      <a:endParaRPr lang="de-CH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  <a:latin typeface="+mj-lt"/>
                        </a:rPr>
                        <a:t> </a:t>
                      </a:r>
                      <a:endParaRPr lang="de-CH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  <a:latin typeface="+mj-lt"/>
                        </a:rPr>
                        <a:t> </a:t>
                      </a:r>
                      <a:endParaRPr lang="de-CH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  <a:latin typeface="+mj-lt"/>
                        </a:rPr>
                        <a:t> </a:t>
                      </a:r>
                      <a:endParaRPr lang="de-CH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CH" sz="80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H" sz="1800" dirty="0">
                          <a:effectLst/>
                          <a:latin typeface="+mj-lt"/>
                        </a:rPr>
                        <a:t>Sport</a:t>
                      </a:r>
                      <a:endParaRPr lang="de-CH" sz="180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CH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72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  <a:latin typeface="+mj-lt"/>
                        </a:rPr>
                        <a:t> </a:t>
                      </a:r>
                      <a:endParaRPr lang="de-CH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  <a:latin typeface="+mj-lt"/>
                        </a:rPr>
                        <a:t> </a:t>
                      </a:r>
                      <a:endParaRPr lang="de-CH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  <a:latin typeface="+mj-lt"/>
                        </a:rPr>
                        <a:t> </a:t>
                      </a:r>
                      <a:endParaRPr lang="de-CH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  <a:latin typeface="+mj-lt"/>
                        </a:rPr>
                        <a:t> </a:t>
                      </a:r>
                      <a:endParaRPr lang="de-CH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H" sz="1800" dirty="0">
                          <a:effectLst/>
                          <a:latin typeface="+mj-lt"/>
                        </a:rPr>
                        <a:t>1 </a:t>
                      </a:r>
                      <a:r>
                        <a:rPr lang="fr-CH" sz="1800" dirty="0" err="1">
                          <a:effectLst/>
                          <a:latin typeface="+mj-lt"/>
                        </a:rPr>
                        <a:t>Schwer</a:t>
                      </a:r>
                      <a:r>
                        <a:rPr lang="fr-CH" sz="1800" dirty="0">
                          <a:effectLst/>
                          <a:latin typeface="+mj-lt"/>
                        </a:rPr>
                        <a:t>- </a:t>
                      </a:r>
                      <a:r>
                        <a:rPr lang="fr-CH" sz="1800" dirty="0" err="1">
                          <a:effectLst/>
                          <a:latin typeface="+mj-lt"/>
                        </a:rPr>
                        <a:t>punktfach</a:t>
                      </a:r>
                      <a:endParaRPr lang="de-CH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72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>
                          <a:effectLst/>
                          <a:latin typeface="+mj-lt"/>
                        </a:rPr>
                        <a:t> </a:t>
                      </a:r>
                      <a:endParaRPr lang="de-CH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  <a:latin typeface="+mj-lt"/>
                        </a:rPr>
                        <a:t> </a:t>
                      </a:r>
                      <a:endParaRPr lang="de-CH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de-CH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de-CH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H" sz="1800" dirty="0">
                          <a:effectLst/>
                          <a:latin typeface="+mj-lt"/>
                        </a:rPr>
                        <a:t>1 </a:t>
                      </a:r>
                      <a:r>
                        <a:rPr lang="fr-CH" sz="1800" dirty="0" err="1">
                          <a:effectLst/>
                          <a:latin typeface="+mj-lt"/>
                        </a:rPr>
                        <a:t>Ergänzungsfach</a:t>
                      </a:r>
                      <a:endParaRPr lang="de-CH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72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9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>
                          <a:effectLst/>
                          <a:latin typeface="+mj-lt"/>
                        </a:rPr>
                        <a:t> </a:t>
                      </a:r>
                      <a:endParaRPr lang="de-CH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>
                          <a:effectLst/>
                          <a:latin typeface="+mj-lt"/>
                        </a:rPr>
                        <a:t> </a:t>
                      </a:r>
                      <a:endParaRPr lang="de-CH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>
                          <a:effectLst/>
                          <a:latin typeface="+mj-lt"/>
                        </a:rPr>
                        <a:t> </a:t>
                      </a:r>
                      <a:endParaRPr lang="de-CH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 dirty="0">
                          <a:solidFill>
                            <a:srgbClr val="FFFF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de-CH" sz="1100" dirty="0">
                        <a:solidFill>
                          <a:srgbClr val="FFFF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 dirty="0">
                          <a:solidFill>
                            <a:srgbClr val="FFFF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de-CH" sz="1100" dirty="0">
                        <a:solidFill>
                          <a:srgbClr val="FFFF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000" dirty="0">
                          <a:effectLst/>
                          <a:latin typeface="+mj-lt"/>
                        </a:rPr>
                        <a:t> </a:t>
                      </a:r>
                      <a:endParaRPr lang="de-CH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CH" sz="80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H" sz="1800" dirty="0" err="1">
                          <a:effectLst/>
                          <a:latin typeface="+mj-lt"/>
                        </a:rPr>
                        <a:t>Maturaarbeit</a:t>
                      </a:r>
                      <a:endParaRPr lang="fr-CH" sz="1800" dirty="0">
                        <a:effectLst/>
                        <a:latin typeface="+mj-lt"/>
                      </a:endParaRPr>
                    </a:p>
                  </a:txBody>
                  <a:tcPr marL="68580" marR="68580" marT="72000" marB="720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33550" y="19065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D77BC1B-4F08-3A4B-A277-7D9F8A4A2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sz="2400" dirty="0"/>
          </a:p>
          <a:p>
            <a:r>
              <a:rPr lang="de-DE" sz="2400" dirty="0"/>
              <a:t>Allgemeine Informationen zur Schule</a:t>
            </a:r>
          </a:p>
          <a:p>
            <a:r>
              <a:rPr lang="de-DE" sz="2400" dirty="0"/>
              <a:t>1. Frageblock</a:t>
            </a:r>
          </a:p>
          <a:p>
            <a:endParaRPr lang="de-DE" sz="2400" dirty="0"/>
          </a:p>
          <a:p>
            <a:r>
              <a:rPr lang="de-DE" sz="2400" dirty="0"/>
              <a:t>Informationen zur Ausbildung</a:t>
            </a:r>
          </a:p>
          <a:p>
            <a:r>
              <a:rPr lang="de-DE" sz="2400" dirty="0"/>
              <a:t>2. Frageblock</a:t>
            </a:r>
          </a:p>
          <a:p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endParaRPr lang="de-DE" sz="2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2C27F6D-5BF4-1649-9EE2-5A94D6E10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731836"/>
            <a:ext cx="7715250" cy="868365"/>
          </a:xfrm>
        </p:spPr>
        <p:txBody>
          <a:bodyPr/>
          <a:lstStyle/>
          <a:p>
            <a:br>
              <a:rPr lang="de-DE" sz="2800" dirty="0"/>
            </a:br>
            <a:r>
              <a:rPr lang="de-DE" sz="2800" dirty="0"/>
              <a:t>Ablauf Orientierungselternabend</a:t>
            </a:r>
          </a:p>
        </p:txBody>
      </p:sp>
    </p:spTree>
    <p:extLst>
      <p:ext uri="{BB962C8B-B14F-4D97-AF65-F5344CB8AC3E}">
        <p14:creationId xmlns:p14="http://schemas.microsoft.com/office/powerpoint/2010/main" val="310014126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/>
          </p:cNvSpPr>
          <p:nvPr>
            <p:ph type="title"/>
          </p:nvPr>
        </p:nvSpPr>
        <p:spPr>
          <a:xfrm>
            <a:off x="760533" y="777961"/>
            <a:ext cx="7413017" cy="581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lvl1pPr>
          </a:lstStyle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Fächer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CH" sz="2800" dirty="0">
                <a:latin typeface="Arial" panose="020B0604020202020204" pitchFamily="34" charset="0"/>
                <a:cs typeface="Arial" panose="020B0604020202020204" pitchFamily="34" charset="0"/>
              </a:rPr>
              <a:t>GYM1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4" name="Shape 344"/>
          <p:cNvSpPr>
            <a:spLocks noGrp="1"/>
          </p:cNvSpPr>
          <p:nvPr>
            <p:ph type="body" idx="1"/>
          </p:nvPr>
        </p:nvSpPr>
        <p:spPr>
          <a:xfrm>
            <a:off x="830871" y="1463762"/>
            <a:ext cx="7272340" cy="4889413"/>
          </a:xfrm>
          <a:prstGeom prst="rect">
            <a:avLst/>
          </a:prstGeom>
        </p:spPr>
        <p:txBody>
          <a:bodyPr lIns="360000" tIns="180000" rIns="360000" bIns="180000">
            <a:noAutofit/>
          </a:bodyPr>
          <a:lstStyle/>
          <a:p>
            <a:pPr marL="0" indent="0" defTabSz="877823">
              <a:lnSpc>
                <a:spcPct val="90000"/>
              </a:lnSpc>
              <a:spcBef>
                <a:spcPts val="400"/>
              </a:spcBef>
              <a:buSzTx/>
              <a:buNone/>
              <a:defRPr sz="1919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1   Schwerpunktfach</a:t>
            </a:r>
          </a:p>
          <a:p>
            <a:pPr marL="0" indent="0" defTabSz="877823">
              <a:lnSpc>
                <a:spcPct val="90000"/>
              </a:lnSpc>
              <a:spcBef>
                <a:spcPts val="400"/>
              </a:spcBef>
              <a:buSzTx/>
              <a:buNone/>
              <a:defRPr sz="1919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2   Deutsch</a:t>
            </a:r>
          </a:p>
          <a:p>
            <a:pPr marL="0" indent="0" defTabSz="877823">
              <a:lnSpc>
                <a:spcPct val="90000"/>
              </a:lnSpc>
              <a:spcBef>
                <a:spcPts val="400"/>
              </a:spcBef>
              <a:buSzTx/>
              <a:buNone/>
              <a:defRPr sz="1919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3   Mathematik</a:t>
            </a:r>
          </a:p>
          <a:p>
            <a:pPr marL="0" indent="0" defTabSz="877823">
              <a:lnSpc>
                <a:spcPct val="90000"/>
              </a:lnSpc>
              <a:spcBef>
                <a:spcPts val="400"/>
              </a:spcBef>
              <a:buSzTx/>
              <a:buNone/>
              <a:defRPr sz="1919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4   Französisch</a:t>
            </a:r>
          </a:p>
          <a:p>
            <a:pPr marL="0" indent="0" defTabSz="877823">
              <a:lnSpc>
                <a:spcPct val="90000"/>
              </a:lnSpc>
              <a:spcBef>
                <a:spcPts val="400"/>
              </a:spcBef>
              <a:buSzTx/>
              <a:buNone/>
              <a:defRPr sz="1919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5   Sprache 3: Englisch / Italienisch / Latein</a:t>
            </a:r>
          </a:p>
          <a:p>
            <a:pPr marL="0" indent="0" defTabSz="877823">
              <a:lnSpc>
                <a:spcPct val="90000"/>
              </a:lnSpc>
              <a:spcBef>
                <a:spcPts val="400"/>
              </a:spcBef>
              <a:buSzTx/>
              <a:buNone/>
              <a:defRPr sz="1919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6   Chemie</a:t>
            </a:r>
          </a:p>
          <a:p>
            <a:pPr marL="0" indent="0" defTabSz="877823">
              <a:lnSpc>
                <a:spcPct val="90000"/>
              </a:lnSpc>
              <a:spcBef>
                <a:spcPts val="400"/>
              </a:spcBef>
              <a:buSzTx/>
              <a:buNone/>
              <a:defRPr sz="1919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7   Biologie</a:t>
            </a:r>
          </a:p>
          <a:p>
            <a:pPr marL="0" indent="0" defTabSz="877823">
              <a:lnSpc>
                <a:spcPct val="90000"/>
              </a:lnSpc>
              <a:spcBef>
                <a:spcPts val="400"/>
              </a:spcBef>
              <a:buSzTx/>
              <a:buNone/>
              <a:defRPr sz="1919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8   Geschichte</a:t>
            </a:r>
          </a:p>
          <a:p>
            <a:pPr marL="0" indent="0" defTabSz="877823">
              <a:lnSpc>
                <a:spcPct val="90000"/>
              </a:lnSpc>
              <a:spcBef>
                <a:spcPts val="400"/>
              </a:spcBef>
              <a:buSzTx/>
              <a:buNone/>
              <a:defRPr sz="1919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9   Geographie</a:t>
            </a:r>
          </a:p>
          <a:p>
            <a:pPr marL="0" indent="0" defTabSz="877823">
              <a:lnSpc>
                <a:spcPct val="90000"/>
              </a:lnSpc>
              <a:spcBef>
                <a:spcPts val="400"/>
              </a:spcBef>
              <a:buSzTx/>
              <a:buNone/>
              <a:defRPr sz="1919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10 Musik oder Bildnerisches Gestalten</a:t>
            </a:r>
          </a:p>
          <a:p>
            <a:pPr marL="0" indent="0" defTabSz="877823">
              <a:lnSpc>
                <a:spcPct val="90000"/>
              </a:lnSpc>
              <a:spcBef>
                <a:spcPts val="400"/>
              </a:spcBef>
              <a:buSzTx/>
              <a:buNone/>
              <a:defRPr sz="1919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11 Informatik (GYM1 und GYM2)</a:t>
            </a:r>
          </a:p>
          <a:p>
            <a:pPr marL="0" indent="0" defTabSz="877823">
              <a:lnSpc>
                <a:spcPct val="90000"/>
              </a:lnSpc>
              <a:spcBef>
                <a:spcPts val="400"/>
              </a:spcBef>
              <a:buSzTx/>
              <a:buNone/>
              <a:defRPr sz="1919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12 Sport (kein Promotionsfach)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/>
          </p:cNvSpPr>
          <p:nvPr>
            <p:ph type="title"/>
          </p:nvPr>
        </p:nvSpPr>
        <p:spPr>
          <a:xfrm>
            <a:off x="800100" y="804862"/>
            <a:ext cx="7348539" cy="581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lvl1pPr>
          </a:lstStyle>
          <a:p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Promotion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Ende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des 1. Semesters</a:t>
            </a:r>
          </a:p>
        </p:txBody>
      </p:sp>
      <p:sp>
        <p:nvSpPr>
          <p:cNvPr id="349" name="Shape 349"/>
          <p:cNvSpPr>
            <a:spLocks noGrp="1"/>
          </p:cNvSpPr>
          <p:nvPr>
            <p:ph type="body" idx="1"/>
          </p:nvPr>
        </p:nvSpPr>
        <p:spPr>
          <a:xfrm>
            <a:off x="838199" y="1465263"/>
            <a:ext cx="7272340" cy="50022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400"/>
              </a:spcBef>
              <a:buSzTx/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Promotionsentschei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1. 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genügendem</a:t>
            </a:r>
            <a:r>
              <a:rPr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</a:t>
            </a:r>
            <a:r>
              <a:rPr lang="de-CH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wischenz</a:t>
            </a:r>
            <a:r>
              <a:rPr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eugnis</a:t>
            </a:r>
            <a:r>
              <a:rPr lang="de-CH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Ende Januar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446088">
              <a:spcBef>
                <a:spcPts val="0"/>
              </a:spcBef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 </a:t>
            </a:r>
            <a:r>
              <a:rPr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definitive </a:t>
            </a:r>
            <a:r>
              <a:rPr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Aufnahme</a:t>
            </a:r>
            <a:endParaRPr lang="de-CH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446088">
              <a:spcBef>
                <a:spcPts val="0"/>
              </a:spcBef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bei </a:t>
            </a:r>
            <a:r>
              <a:rPr lang="de-CH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genügendem Jahreszeugnis </a:t>
            </a: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Juni/Juli 	(Jahrespromotion)</a:t>
            </a:r>
            <a:endParaRPr lang="de-CH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446088">
              <a:lnSpc>
                <a:spcPct val="150000"/>
              </a:lnSpc>
              <a:spcBef>
                <a:spcPts val="0"/>
              </a:spcBef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 </a:t>
            </a:r>
            <a:r>
              <a:rPr lang="de-CH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weiter in GYM2</a:t>
            </a:r>
          </a:p>
          <a:p>
            <a:pPr marL="0" indent="0" defTabSz="446088">
              <a:lnSpc>
                <a:spcPct val="150000"/>
              </a:lnSpc>
              <a:spcBef>
                <a:spcPts val="0"/>
              </a:spcBef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endParaRPr lang="de-CH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446400">
              <a:lnSpc>
                <a:spcPct val="90000"/>
              </a:lnSpc>
              <a:spcBef>
                <a:spcPts val="0"/>
              </a:spcBef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2.   bei </a:t>
            </a:r>
            <a:r>
              <a:rPr lang="de-CH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genügendem Zwischenzeugnis 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Ende Januar    	ABER </a:t>
            </a:r>
            <a:r>
              <a:rPr lang="de-CH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ungenügendem Jahreszeugnis 	</a:t>
            </a: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Juni/Juli 	(Jahrespromotion)</a:t>
            </a:r>
          </a:p>
          <a:p>
            <a:pPr marL="0" indent="0" defTabSz="446400">
              <a:lnSpc>
                <a:spcPct val="90000"/>
              </a:lnSpc>
              <a:spcBef>
                <a:spcPts val="0"/>
              </a:spcBef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CH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Repetition GYM1</a:t>
            </a:r>
          </a:p>
          <a:p>
            <a:pPr marL="0" indent="0">
              <a:lnSpc>
                <a:spcPct val="90000"/>
              </a:lnSpc>
              <a:spcBef>
                <a:spcPts val="400"/>
              </a:spcBef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90000"/>
              </a:lnSpc>
              <a:spcBef>
                <a:spcPts val="400"/>
              </a:spcBef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90000"/>
              </a:lnSpc>
              <a:spcBef>
                <a:spcPts val="400"/>
              </a:spcBef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/>
          </p:cNvSpPr>
          <p:nvPr>
            <p:ph type="title"/>
          </p:nvPr>
        </p:nvSpPr>
        <p:spPr>
          <a:xfrm>
            <a:off x="800098" y="776287"/>
            <a:ext cx="7272340" cy="581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lvl1pPr>
          </a:lstStyle>
          <a:p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Promotion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Ende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des 1. Semesters</a:t>
            </a:r>
          </a:p>
        </p:txBody>
      </p:sp>
      <p:sp>
        <p:nvSpPr>
          <p:cNvPr id="349" name="Shape 349"/>
          <p:cNvSpPr>
            <a:spLocks noGrp="1"/>
          </p:cNvSpPr>
          <p:nvPr>
            <p:ph type="body" idx="1"/>
          </p:nvPr>
        </p:nvSpPr>
        <p:spPr>
          <a:xfrm>
            <a:off x="800098" y="1436688"/>
            <a:ext cx="7734301" cy="47259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400"/>
              </a:spcBef>
              <a:buSzTx/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Promotionsentscheid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3.  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ungenügendem</a:t>
            </a:r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</a:t>
            </a:r>
            <a:r>
              <a:rPr lang="de-CH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wischenz</a:t>
            </a:r>
            <a:r>
              <a:rPr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eugnis</a:t>
            </a:r>
            <a:r>
              <a:rPr lang="de-CH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Ende Januar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à"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automatische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Verlängerung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Provisoriums</a:t>
            </a: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446088">
              <a:spcBef>
                <a:spcPts val="0"/>
              </a:spcBef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</a:t>
            </a:r>
            <a:r>
              <a:rPr lang="de-CH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genügendem Jahreszeugnis </a:t>
            </a: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Juni/Juli </a:t>
            </a:r>
          </a:p>
          <a:p>
            <a:pPr marL="0" indent="0" defTabSz="446088">
              <a:spcBef>
                <a:spcPts val="0"/>
              </a:spcBef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(Jahrespromotion)	</a:t>
            </a:r>
          </a:p>
          <a:p>
            <a:pPr marL="0" indent="0" defTabSz="446088">
              <a:lnSpc>
                <a:spcPct val="150000"/>
              </a:lnSpc>
              <a:spcBef>
                <a:spcPts val="0"/>
              </a:spcBef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CH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definitive Aufnahme, weiter in GYM2</a:t>
            </a:r>
          </a:p>
          <a:p>
            <a:pPr marL="0" lvl="1" indent="0" defTabSz="446088">
              <a:lnSpc>
                <a:spcPct val="90000"/>
              </a:lnSpc>
              <a:spcBef>
                <a:spcPts val="400"/>
              </a:spcBef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de-CH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defTabSz="446088">
              <a:spcBef>
                <a:spcPts val="0"/>
              </a:spcBef>
              <a:buAutoNum type="arabicPeriod" startAt="4"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bei </a:t>
            </a:r>
            <a:r>
              <a:rPr lang="de-CH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ungenügendem Zwischenzeugnis 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Ende Januar 	</a:t>
            </a: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CH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ungenügendem Jahreszeugnis </a:t>
            </a: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Juni/Juli </a:t>
            </a:r>
          </a:p>
          <a:p>
            <a:pPr marL="0" lvl="1" indent="0" defTabSz="446088">
              <a:spcBef>
                <a:spcPts val="0"/>
              </a:spcBef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(Jahrespromotion)</a:t>
            </a:r>
          </a:p>
          <a:p>
            <a:pPr marL="0" lvl="1" indent="0" defTabSz="446088">
              <a:spcBef>
                <a:spcPts val="0"/>
              </a:spcBef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CH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Austritt aus dem gymnasialen Bildungsgang</a:t>
            </a:r>
            <a:endParaRPr lang="de-CH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90000"/>
              </a:lnSpc>
              <a:spcBef>
                <a:spcPts val="400"/>
              </a:spcBef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endParaRPr lang="de-CH" sz="2400" dirty="0">
              <a:latin typeface="HelveticaNeue LT 45 Light" panose="020B0403020202020204" pitchFamily="34" charset="0"/>
            </a:endParaRPr>
          </a:p>
          <a:p>
            <a:pPr marL="457200" lvl="1" indent="0">
              <a:lnSpc>
                <a:spcPct val="90000"/>
              </a:lnSpc>
              <a:spcBef>
                <a:spcPts val="400"/>
              </a:spcBef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endParaRPr lang="de-CH" sz="2400" dirty="0">
              <a:latin typeface="HelveticaNeue LT 45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85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/>
          </p:cNvSpPr>
          <p:nvPr>
            <p:ph type="title"/>
          </p:nvPr>
        </p:nvSpPr>
        <p:spPr>
          <a:xfrm>
            <a:off x="714374" y="814387"/>
            <a:ext cx="7272340" cy="581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lvl1pPr>
          </a:lstStyle>
          <a:p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Promotion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Ende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des 1. Semesters</a:t>
            </a:r>
          </a:p>
        </p:txBody>
      </p:sp>
      <p:sp>
        <p:nvSpPr>
          <p:cNvPr id="349" name="Shape 349"/>
          <p:cNvSpPr>
            <a:spLocks noGrp="1"/>
          </p:cNvSpPr>
          <p:nvPr>
            <p:ph type="body" idx="1"/>
          </p:nvPr>
        </p:nvSpPr>
        <p:spPr>
          <a:xfrm>
            <a:off x="781049" y="1464513"/>
            <a:ext cx="7272340" cy="4464199"/>
          </a:xfrm>
          <a:prstGeom prst="rect">
            <a:avLst/>
          </a:prstGeom>
        </p:spPr>
        <p:txBody>
          <a:bodyPr lIns="360000" tIns="180000" rIns="360000"/>
          <a:lstStyle/>
          <a:p>
            <a:pPr marL="0" indent="0">
              <a:lnSpc>
                <a:spcPct val="90000"/>
              </a:lnSpc>
              <a:spcBef>
                <a:spcPts val="400"/>
              </a:spcBef>
              <a:buSzTx/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b="1" dirty="0" err="1">
                <a:latin typeface="Arial" panose="020B0604020202020204" pitchFamily="34" charset="0"/>
                <a:cs typeface="Arial" panose="020B0604020202020204" pitchFamily="34" charset="0"/>
              </a:rPr>
              <a:t>Promotionsentscheid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400"/>
              </a:spcBef>
              <a:buSzTx/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Zeugnis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genügend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wenn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90000"/>
              </a:lnSpc>
              <a:spcBef>
                <a:spcPts val="400"/>
              </a:spcBef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höchstens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vier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Noten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ungenügend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und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90000"/>
              </a:lnSpc>
              <a:spcBef>
                <a:spcPts val="400"/>
              </a:spcBef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diese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doppelt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kompensiert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114300">
              <a:lnSpc>
                <a:spcPct val="90000"/>
              </a:lnSpc>
              <a:spcBef>
                <a:spcPts val="400"/>
              </a:spcBef>
              <a:buSzTx/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marL="0" indent="0">
              <a:lnSpc>
                <a:spcPct val="90000"/>
              </a:lnSpc>
              <a:spcBef>
                <a:spcPts val="400"/>
              </a:spcBef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endParaRPr lang="de-CH" sz="1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553" t="9807" r="760" b="33317"/>
          <a:stretch/>
        </p:blipFill>
        <p:spPr bwMode="auto">
          <a:xfrm>
            <a:off x="2170667" y="3334663"/>
            <a:ext cx="5689429" cy="248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982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780D0E-FB66-4F82-9390-5CF058456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5" y="909637"/>
            <a:ext cx="7272339" cy="581026"/>
          </a:xfrm>
        </p:spPr>
        <p:txBody>
          <a:bodyPr>
            <a:normAutofit/>
          </a:bodyPr>
          <a:lstStyle/>
          <a:p>
            <a:r>
              <a:rPr lang="de-CH" sz="2800" b="0" dirty="0"/>
              <a:t>Beispiel der doppelten Kompensation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9E28CE-6DA2-4E1E-AFF7-AAA39E4B0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6775" y="1684338"/>
            <a:ext cx="7272339" cy="4137026"/>
          </a:xfrm>
        </p:spPr>
        <p:txBody>
          <a:bodyPr>
            <a:normAutofit/>
          </a:bodyPr>
          <a:lstStyle/>
          <a:p>
            <a:r>
              <a:rPr lang="de-CH" sz="2400" dirty="0"/>
              <a:t>1 Note 3.5 (</a:t>
            </a:r>
            <a:r>
              <a:rPr lang="de-CH" sz="2400" dirty="0">
                <a:solidFill>
                  <a:srgbClr val="FF0000"/>
                </a:solidFill>
              </a:rPr>
              <a:t>-0.5 </a:t>
            </a:r>
            <a:r>
              <a:rPr lang="de-CH" sz="2400" dirty="0"/>
              <a:t>Punkte) wird mit:</a:t>
            </a:r>
          </a:p>
          <a:p>
            <a:r>
              <a:rPr lang="de-CH" sz="2400" dirty="0"/>
              <a:t> 2 Noten 4.5 (</a:t>
            </a:r>
            <a:r>
              <a:rPr lang="de-CH" sz="2400" dirty="0">
                <a:solidFill>
                  <a:srgbClr val="00B050"/>
                </a:solidFill>
              </a:rPr>
              <a:t>2x +0.5</a:t>
            </a:r>
            <a:r>
              <a:rPr lang="de-CH" sz="2400" dirty="0"/>
              <a:t>) oder </a:t>
            </a:r>
          </a:p>
          <a:p>
            <a:r>
              <a:rPr lang="de-CH" sz="2400" dirty="0"/>
              <a:t>1 Note 5 (</a:t>
            </a:r>
            <a:r>
              <a:rPr lang="de-CH" sz="2400" dirty="0">
                <a:solidFill>
                  <a:srgbClr val="00B050"/>
                </a:solidFill>
              </a:rPr>
              <a:t>+1</a:t>
            </a:r>
            <a:r>
              <a:rPr lang="de-CH" sz="2400" dirty="0"/>
              <a:t>) kompensiert</a:t>
            </a:r>
          </a:p>
          <a:p>
            <a:endParaRPr lang="de-CH" sz="2400" dirty="0"/>
          </a:p>
          <a:p>
            <a:r>
              <a:rPr lang="de-CH" sz="2400" dirty="0"/>
              <a:t>1 Note 3 </a:t>
            </a:r>
            <a:r>
              <a:rPr lang="de-CH" sz="2400" dirty="0">
                <a:solidFill>
                  <a:srgbClr val="FF0000"/>
                </a:solidFill>
              </a:rPr>
              <a:t>(- 1 Punkt</a:t>
            </a:r>
            <a:r>
              <a:rPr lang="de-CH" sz="2400" dirty="0"/>
              <a:t>) wird z.B. mit:</a:t>
            </a:r>
          </a:p>
          <a:p>
            <a:r>
              <a:rPr lang="de-CH" sz="2400" dirty="0"/>
              <a:t>4 Noten 4.5 (</a:t>
            </a:r>
            <a:r>
              <a:rPr lang="de-CH" sz="2400" dirty="0">
                <a:solidFill>
                  <a:srgbClr val="00B050"/>
                </a:solidFill>
              </a:rPr>
              <a:t>4x +0.5</a:t>
            </a:r>
            <a:r>
              <a:rPr lang="de-CH" sz="2400" dirty="0"/>
              <a:t>) oder </a:t>
            </a:r>
          </a:p>
          <a:p>
            <a:r>
              <a:rPr lang="de-CH" sz="2400" dirty="0"/>
              <a:t>2 Noten 5 (</a:t>
            </a:r>
            <a:r>
              <a:rPr lang="de-CH" sz="2400" dirty="0">
                <a:solidFill>
                  <a:srgbClr val="00B050"/>
                </a:solidFill>
              </a:rPr>
              <a:t>2x +1</a:t>
            </a:r>
            <a:r>
              <a:rPr lang="de-CH" sz="2400" dirty="0"/>
              <a:t>) oder 1 Note 6 (</a:t>
            </a:r>
            <a:r>
              <a:rPr lang="de-CH" sz="2400" dirty="0">
                <a:solidFill>
                  <a:srgbClr val="00B050"/>
                </a:solidFill>
              </a:rPr>
              <a:t>1x +2</a:t>
            </a:r>
            <a:r>
              <a:rPr lang="de-CH" sz="2400" dirty="0"/>
              <a:t>) kompensiert</a:t>
            </a:r>
          </a:p>
        </p:txBody>
      </p:sp>
    </p:spTree>
    <p:extLst>
      <p:ext uri="{BB962C8B-B14F-4D97-AF65-F5344CB8AC3E}">
        <p14:creationId xmlns:p14="http://schemas.microsoft.com/office/powerpoint/2010/main" val="75879286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xfrm>
            <a:off x="971549" y="620687"/>
            <a:ext cx="7272340" cy="581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lvl1pPr>
          </a:lstStyle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Termine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800" dirty="0">
                <a:latin typeface="Arial" panose="020B0604020202020204" pitchFamily="34" charset="0"/>
                <a:cs typeface="Arial" panose="020B0604020202020204" pitchFamily="34" charset="0"/>
              </a:rPr>
              <a:t>GYM1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7" name="Shape 357"/>
          <p:cNvSpPr>
            <a:spLocks noGrp="1"/>
          </p:cNvSpPr>
          <p:nvPr>
            <p:ph type="body" idx="1"/>
          </p:nvPr>
        </p:nvSpPr>
        <p:spPr>
          <a:xfrm>
            <a:off x="971549" y="1311007"/>
            <a:ext cx="7272340" cy="49983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762000">
              <a:spcBef>
                <a:spcPts val="0"/>
              </a:spcBef>
              <a:buSzTx/>
              <a:buNone/>
              <a:tabLst>
                <a:tab pos="1800000" algn="l"/>
              </a:tabLst>
              <a:defRPr sz="18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September:  	Klassenlager in der Sonderwoche vor 	den Herbstferien</a:t>
            </a:r>
          </a:p>
          <a:p>
            <a:pPr marL="1252537" indent="-1252537" defTabSz="762000">
              <a:spcBef>
                <a:spcPts val="400"/>
              </a:spcBef>
              <a:buSzTx/>
              <a:buNone/>
              <a:defRPr sz="18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endParaRPr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2537" indent="-1252537" defTabSz="762000">
              <a:spcBef>
                <a:spcPts val="400"/>
              </a:spcBef>
              <a:buSzTx/>
              <a:buNone/>
              <a:tabLst>
                <a:tab pos="1800000" algn="l"/>
              </a:tabLst>
              <a:defRPr sz="18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November: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Eltern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abend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mit Klassenteam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762000">
              <a:spcBef>
                <a:spcPts val="0"/>
              </a:spcBef>
              <a:buSzTx/>
              <a:buNone/>
              <a:tabLst>
                <a:tab pos="1800000" algn="l"/>
              </a:tabLst>
              <a:defRPr sz="18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CH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de-CH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Frutiger LT Std 45 Light"/>
              </a:rPr>
              <a:t>5efghi: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  <a:sym typeface="Frutiger LT Std 45 Light"/>
              </a:rPr>
              <a:t> </a:t>
            </a:r>
            <a:r>
              <a:rPr lang="de-CH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Frutiger LT Std 45 Light"/>
              </a:rPr>
              <a:t>Montag, 1.11. 18.30h </a:t>
            </a:r>
          </a:p>
          <a:p>
            <a:pPr marL="0" indent="0" defTabSz="762000">
              <a:spcBef>
                <a:spcPts val="0"/>
              </a:spcBef>
              <a:buSzTx/>
              <a:buNone/>
              <a:tabLst>
                <a:tab pos="1800000" algn="l"/>
              </a:tabLst>
              <a:defRPr sz="18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  <a:sym typeface="Frutiger LT Std 45 Light"/>
              </a:rPr>
              <a:t> 	 </a:t>
            </a:r>
            <a:r>
              <a:rPr lang="de-CH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Frutiger LT Std 45 Light"/>
              </a:rPr>
              <a:t>25abcd: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  <a:sym typeface="Frutiger LT Std 45 Light"/>
              </a:rPr>
              <a:t>	</a:t>
            </a:r>
            <a:r>
              <a:rPr lang="de-CH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Frutiger LT Std 45 Light"/>
              </a:rPr>
              <a:t>Mittwoch, 3.11, 18.30h</a:t>
            </a:r>
            <a:br>
              <a:rPr lang="de-CH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762000">
              <a:spcBef>
                <a:spcPts val="0"/>
              </a:spcBef>
              <a:buSzTx/>
              <a:buNone/>
              <a:tabLst>
                <a:tab pos="1800000" algn="l"/>
              </a:tabLst>
              <a:defRPr sz="18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November:	R</a:t>
            </a:r>
            <a:r>
              <a:rPr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ückmeldung</a:t>
            </a:r>
            <a:r>
              <a:rPr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Leistungsstand</a:t>
            </a:r>
            <a:r>
              <a:rPr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sowie</a:t>
            </a:r>
            <a:r>
              <a:rPr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Arbeits</a:t>
            </a:r>
            <a:r>
              <a:rPr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-,</a:t>
            </a: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Lern</a:t>
            </a:r>
            <a:r>
              <a:rPr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und </a:t>
            </a:r>
            <a:r>
              <a:rPr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Sozialverhalten</a:t>
            </a:r>
            <a:endParaRPr lang="de-CH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2537" indent="-1252537" defTabSz="762000">
              <a:spcBef>
                <a:spcPts val="400"/>
              </a:spcBef>
              <a:buSzTx/>
              <a:buNone/>
              <a:tabLst>
                <a:tab pos="2057400" algn="l"/>
                <a:tab pos="2768600" algn="dec"/>
              </a:tabLst>
              <a:defRPr sz="18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endParaRPr lang="de-CH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762000">
              <a:spcBef>
                <a:spcPts val="0"/>
              </a:spcBef>
              <a:buSzTx/>
              <a:buNone/>
              <a:tabLst>
                <a:tab pos="1800000" algn="l"/>
              </a:tabLst>
              <a:defRPr sz="1800">
                <a:solidFill>
                  <a:srgbClr val="FF0000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evtl. Anmeldung FMS oder WMS auf 	das nächste Schuljahr, </a:t>
            </a:r>
          </a:p>
          <a:p>
            <a:pPr marL="0" indent="0" defTabSz="762000">
              <a:spcBef>
                <a:spcPts val="0"/>
              </a:spcBef>
              <a:buSzTx/>
              <a:buNone/>
              <a:tabLst>
                <a:tab pos="1800000" algn="l"/>
              </a:tabLst>
              <a:defRPr sz="1800">
                <a:solidFill>
                  <a:srgbClr val="FF0000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Termin: 1.Dezember</a:t>
            </a: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xfrm>
            <a:off x="971549" y="620687"/>
            <a:ext cx="7272340" cy="581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lvl1pPr>
          </a:lstStyle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Termine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800" dirty="0">
                <a:latin typeface="Arial" panose="020B0604020202020204" pitchFamily="34" charset="0"/>
                <a:cs typeface="Arial" panose="020B0604020202020204" pitchFamily="34" charset="0"/>
              </a:rPr>
              <a:t>GYM1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7" name="Shape 357"/>
          <p:cNvSpPr>
            <a:spLocks noGrp="1"/>
          </p:cNvSpPr>
          <p:nvPr>
            <p:ph type="body" idx="1"/>
          </p:nvPr>
        </p:nvSpPr>
        <p:spPr>
          <a:xfrm>
            <a:off x="971549" y="1311007"/>
            <a:ext cx="7272340" cy="49983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1252537" indent="-1252537" defTabSz="762000">
              <a:spcBef>
                <a:spcPts val="400"/>
              </a:spcBef>
              <a:buSzTx/>
              <a:buNone/>
              <a:defRPr sz="18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endParaRPr lang="de-CH" sz="2400" dirty="0"/>
          </a:p>
          <a:p>
            <a:pPr marL="0" indent="0" defTabSz="762000">
              <a:spcBef>
                <a:spcPts val="0"/>
              </a:spcBef>
              <a:buSzTx/>
              <a:buNone/>
              <a:tabLst>
                <a:tab pos="1800000" algn="l"/>
              </a:tabLst>
              <a:defRPr sz="18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v./Dez.: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Einzelgespräche Schüler*innen – 	Klassenlehrperson</a:t>
            </a:r>
          </a:p>
          <a:p>
            <a:pPr marL="0" indent="0" defTabSz="762000">
              <a:spcBef>
                <a:spcPts val="0"/>
              </a:spcBef>
              <a:buSzTx/>
              <a:buNone/>
              <a:tabLst>
                <a:tab pos="1800000" algn="l"/>
              </a:tabLst>
              <a:defRPr sz="18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762000">
              <a:spcBef>
                <a:spcPts val="0"/>
              </a:spcBef>
              <a:buSzTx/>
              <a:buNone/>
              <a:tabLst>
                <a:tab pos="1800000" algn="l"/>
              </a:tabLst>
              <a:defRPr sz="18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GYM1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Halb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tag “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Puls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fühlen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– 	Schulleitung, Klassenlehrperson</a:t>
            </a:r>
          </a:p>
          <a:p>
            <a:pPr marL="1252537" indent="-1252537" defTabSz="762000">
              <a:spcBef>
                <a:spcPts val="600"/>
              </a:spcBef>
              <a:buSzTx/>
              <a:buNone/>
              <a:defRPr sz="18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762000">
              <a:spcBef>
                <a:spcPts val="0"/>
              </a:spcBef>
              <a:buSzTx/>
              <a:buNone/>
              <a:tabLst>
                <a:tab pos="1800000" algn="l"/>
              </a:tabLst>
              <a:defRPr sz="18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Ende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Jan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.:	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Promotionsentscheid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1. Semester</a:t>
            </a: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2537" indent="-1252537" defTabSz="762000">
              <a:spcBef>
                <a:spcPts val="600"/>
              </a:spcBef>
              <a:buSzTx/>
              <a:buNone/>
              <a:defRPr sz="18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762000">
              <a:spcBef>
                <a:spcPts val="0"/>
              </a:spcBef>
              <a:buSzTx/>
              <a:buNone/>
              <a:tabLst>
                <a:tab pos="1800000" algn="l"/>
              </a:tabLst>
              <a:defRPr sz="18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April:	</a:t>
            </a: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Skilager 4.- 8. April 2022</a:t>
            </a:r>
          </a:p>
          <a:p>
            <a:pPr marL="1252537" indent="-1252537" defTabSz="762000">
              <a:spcBef>
                <a:spcPts val="600"/>
              </a:spcBef>
              <a:buSzTx/>
              <a:buNone/>
              <a:defRPr sz="18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endParaRPr lang="de-CH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762000">
              <a:spcBef>
                <a:spcPts val="0"/>
              </a:spcBef>
              <a:buSzTx/>
              <a:buNone/>
              <a:tabLst>
                <a:tab pos="1800000" algn="l"/>
              </a:tabLst>
              <a:defRPr sz="18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Juni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Juli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Promotionsentscheid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Jahrespromotion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4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/>
          </p:cNvSpPr>
          <p:nvPr>
            <p:ph type="title"/>
          </p:nvPr>
        </p:nvSpPr>
        <p:spPr>
          <a:xfrm>
            <a:off x="971549" y="828675"/>
            <a:ext cx="7272340" cy="581025"/>
          </a:xfrm>
          <a:prstGeom prst="rect">
            <a:avLst/>
          </a:prstGeom>
        </p:spPr>
        <p:txBody>
          <a:bodyPr/>
          <a:lstStyle>
            <a:lvl1pPr>
              <a:defRPr sz="3200" b="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lvl1pPr>
          </a:lstStyle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Kosten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5" name="Shape 375"/>
          <p:cNvSpPr>
            <a:spLocks noGrp="1"/>
          </p:cNvSpPr>
          <p:nvPr>
            <p:ph type="body" idx="1"/>
          </p:nvPr>
        </p:nvSpPr>
        <p:spPr>
          <a:xfrm>
            <a:off x="971549" y="1700213"/>
            <a:ext cx="7272340" cy="43671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400"/>
              </a:spcBef>
              <a:buSzTx/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lang="de-CH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GYM1: </a:t>
            </a:r>
            <a:r>
              <a:rPr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</a:t>
            </a:r>
            <a:r>
              <a:rPr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Schulgeld</a:t>
            </a:r>
            <a:r>
              <a:rPr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de-CH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400"/>
              </a:spcBef>
              <a:buSzTx/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Kosten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entstehen dennoch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persönliches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Schulmaterial</a:t>
            </a: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Auslagen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Exkursionen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Arbeitswochen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, Reisen</a:t>
            </a:r>
          </a:p>
          <a:p>
            <a:pPr>
              <a:spcBef>
                <a:spcPts val="400"/>
              </a:spcBef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Verpflegung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Fahrt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Schule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400"/>
              </a:spcBef>
              <a:buSzTx/>
              <a:buNone/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Kosten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rahmen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GYM2: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ca. Fr. 2000.-/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Jahr</a:t>
            </a:r>
            <a:b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davon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ca. Fr. 600.- für Reisen und Exkursionen)</a:t>
            </a: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  <a:defRPr sz="2000">
                <a:latin typeface="Frutiger LT Std 55 Roman"/>
                <a:ea typeface="Frutiger LT Std 55 Roman"/>
                <a:cs typeface="Frutiger LT Std 55 Roman"/>
                <a:sym typeface="Frutiger LT Std 55 Roman"/>
              </a:defRPr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/>
          </p:cNvSpPr>
          <p:nvPr>
            <p:ph type="title"/>
          </p:nvPr>
        </p:nvSpPr>
        <p:spPr>
          <a:xfrm>
            <a:off x="1547663" y="2276872"/>
            <a:ext cx="4278177" cy="21543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365760">
              <a:defRPr sz="960"/>
            </a:pPr>
            <a:endParaRPr/>
          </a:p>
        </p:txBody>
      </p:sp>
      <p:sp>
        <p:nvSpPr>
          <p:cNvPr id="378" name="Shape 378"/>
          <p:cNvSpPr>
            <a:spLocks noGrp="1"/>
          </p:cNvSpPr>
          <p:nvPr>
            <p:ph type="body" sz="half" idx="1"/>
          </p:nvPr>
        </p:nvSpPr>
        <p:spPr>
          <a:xfrm>
            <a:off x="1835696" y="1989138"/>
            <a:ext cx="4608513" cy="413702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79" name="image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769450"/>
            <a:ext cx="5904656" cy="4445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/>
          </p:cNvSpPr>
          <p:nvPr>
            <p:ph type="body" idx="1"/>
          </p:nvPr>
        </p:nvSpPr>
        <p:spPr>
          <a:xfrm>
            <a:off x="1107281" y="1768577"/>
            <a:ext cx="5844171" cy="63886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Danke für Ihre Aufmerksamkeit!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39" y="2407445"/>
            <a:ext cx="4507706" cy="338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8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xfrm>
            <a:off x="468313" y="1175526"/>
            <a:ext cx="8447087" cy="940341"/>
          </a:xfrm>
          <a:prstGeom prst="rect">
            <a:avLst/>
          </a:prstGeom>
        </p:spPr>
        <p:txBody>
          <a:bodyPr/>
          <a:lstStyle/>
          <a:p>
            <a:pPr>
              <a:defRPr sz="2800">
                <a:solidFill>
                  <a:srgbClr val="0099FF"/>
                </a:solidFill>
                <a:latin typeface="HelveticaNeue LT 55 Roman"/>
                <a:ea typeface="HelveticaNeue LT 55 Roman"/>
                <a:cs typeface="HelveticaNeue LT 55 Roman"/>
                <a:sym typeface="HelveticaNeue LT 55 Roman"/>
              </a:defRPr>
            </a:pPr>
            <a:r>
              <a:rPr lang="de-CH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GYM1: 25</a:t>
            </a:r>
            <a:r>
              <a:rPr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2</a:t>
            </a:r>
            <a:r>
              <a:rPr lang="de-CH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2</a:t>
            </a:r>
            <a:r>
              <a:rPr lang="de-CH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c, 2</a:t>
            </a:r>
            <a:r>
              <a:rPr lang="de-CH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d, 2</a:t>
            </a:r>
            <a:r>
              <a:rPr lang="de-CH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e, 2</a:t>
            </a:r>
            <a:r>
              <a:rPr lang="de-CH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f, </a:t>
            </a:r>
            <a:r>
              <a:rPr lang="de-CH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25g, 25h, 25i</a:t>
            </a:r>
            <a:br>
              <a:rPr lang="de-CH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Shape 247"/>
          <p:cNvSpPr>
            <a:spLocks noGrp="1"/>
          </p:cNvSpPr>
          <p:nvPr>
            <p:ph type="body" idx="1"/>
          </p:nvPr>
        </p:nvSpPr>
        <p:spPr>
          <a:xfrm>
            <a:off x="539750" y="1887538"/>
            <a:ext cx="8064500" cy="44084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marL="0" indent="0">
              <a:spcBef>
                <a:spcPts val="100"/>
              </a:spcBef>
              <a:buSzTx/>
              <a:buNone/>
              <a:defRPr sz="800">
                <a:solidFill>
                  <a:srgbClr val="FFFF00"/>
                </a:solidFill>
                <a:latin typeface="HelveticaNeue LT 55 Roman"/>
                <a:ea typeface="HelveticaNeue LT 55 Roman"/>
                <a:cs typeface="HelveticaNeue LT 55 Roman"/>
                <a:sym typeface="HelveticaNeue LT 55 Roman"/>
              </a:defRPr>
            </a:pPr>
            <a:r>
              <a:rPr dirty="0"/>
              <a:t>   </a:t>
            </a:r>
            <a:endParaRPr sz="2800" b="1" dirty="0"/>
          </a:p>
          <a:p>
            <a:pPr marL="0" indent="0">
              <a:spcBef>
                <a:spcPts val="600"/>
              </a:spcBef>
              <a:buSzTx/>
              <a:buNone/>
              <a:defRPr sz="2800">
                <a:solidFill>
                  <a:srgbClr val="FFFF00"/>
                </a:solidFill>
                <a:latin typeface="HelveticaNeue LT 55 Roman"/>
                <a:ea typeface="HelveticaNeue LT 55 Roman"/>
                <a:cs typeface="HelveticaNeue LT 55 Roman"/>
                <a:sym typeface="HelveticaNeue LT 55 Roman"/>
              </a:defRPr>
            </a:pPr>
            <a:r>
              <a:rPr dirty="0"/>
              <a:t>   </a:t>
            </a:r>
            <a:r>
              <a:rPr lang="de-CH" dirty="0">
                <a:solidFill>
                  <a:schemeClr val="bg1"/>
                </a:solidFill>
              </a:rPr>
              <a:t>25er: </a:t>
            </a:r>
            <a:r>
              <a:rPr dirty="0">
                <a:solidFill>
                  <a:schemeClr val="bg1"/>
                </a:solidFill>
              </a:rPr>
              <a:t>Sommer 20</a:t>
            </a:r>
            <a:r>
              <a:rPr b="1" dirty="0">
                <a:solidFill>
                  <a:schemeClr val="bg1"/>
                </a:solidFill>
              </a:rPr>
              <a:t>2</a:t>
            </a:r>
            <a:r>
              <a:rPr lang="de-CH" b="1" dirty="0">
                <a:solidFill>
                  <a:schemeClr val="bg1"/>
                </a:solidFill>
              </a:rPr>
              <a:t>5</a:t>
            </a:r>
            <a:r>
              <a:rPr dirty="0">
                <a:solidFill>
                  <a:schemeClr val="bg1"/>
                </a:solidFill>
              </a:rPr>
              <a:t>: </a:t>
            </a:r>
            <a:r>
              <a:rPr b="1" dirty="0">
                <a:solidFill>
                  <a:schemeClr val="bg1"/>
                </a:solidFill>
              </a:rPr>
              <a:t>Matur!</a:t>
            </a:r>
          </a:p>
          <a:p>
            <a:pPr marL="0" indent="0">
              <a:spcBef>
                <a:spcPts val="600"/>
              </a:spcBef>
              <a:buSzTx/>
              <a:buNone/>
              <a:defRPr sz="2800">
                <a:solidFill>
                  <a:srgbClr val="FFFF00"/>
                </a:solidFill>
                <a:latin typeface="HelveticaNeue LT 55 Roman"/>
                <a:ea typeface="HelveticaNeue LT 55 Roman"/>
                <a:cs typeface="HelveticaNeue LT 55 Roman"/>
                <a:sym typeface="HelveticaNeue LT 55 Roman"/>
              </a:defRPr>
            </a:pPr>
            <a:r>
              <a:rPr dirty="0"/>
              <a:t>   </a:t>
            </a:r>
            <a:endParaRPr sz="2400" b="1" dirty="0"/>
          </a:p>
        </p:txBody>
      </p:sp>
      <p:pic>
        <p:nvPicPr>
          <p:cNvPr id="248" name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504" y="3284537"/>
            <a:ext cx="3677599" cy="27326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ag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622550"/>
            <a:ext cx="6477000" cy="423545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381000" y="760412"/>
            <a:ext cx="3048000" cy="533717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 sz="2000"/>
          </a:p>
        </p:txBody>
      </p:sp>
      <p:sp>
        <p:nvSpPr>
          <p:cNvPr id="252" name="Shape 252"/>
          <p:cNvSpPr/>
          <p:nvPr/>
        </p:nvSpPr>
        <p:spPr>
          <a:xfrm>
            <a:off x="360138" y="855241"/>
            <a:ext cx="1979615" cy="929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1400"/>
              </a:lnSpc>
              <a:spcBef>
                <a:spcPts val="1100"/>
              </a:spcBef>
              <a:defRPr sz="1900" b="1">
                <a:solidFill>
                  <a:schemeClr val="accent3">
                    <a:lumOff val="44000"/>
                  </a:schemeClr>
                </a:solidFill>
              </a:defRPr>
            </a:pPr>
            <a:r>
              <a:rPr sz="2400" dirty="0"/>
              <a:t>Ich </a:t>
            </a:r>
            <a:r>
              <a:rPr sz="2400" dirty="0" err="1"/>
              <a:t>gehe</a:t>
            </a:r>
            <a:endParaRPr sz="2400" dirty="0"/>
          </a:p>
          <a:p>
            <a:pPr>
              <a:lnSpc>
                <a:spcPts val="1400"/>
              </a:lnSpc>
              <a:spcBef>
                <a:spcPts val="1100"/>
              </a:spcBef>
              <a:defRPr sz="1900" b="1">
                <a:solidFill>
                  <a:schemeClr val="accent3">
                    <a:lumOff val="44000"/>
                  </a:schemeClr>
                </a:solidFill>
              </a:defRPr>
            </a:pPr>
            <a:r>
              <a:rPr sz="2400" dirty="0"/>
              <a:t>gerne in</a:t>
            </a:r>
          </a:p>
          <a:p>
            <a:pPr>
              <a:lnSpc>
                <a:spcPts val="1400"/>
              </a:lnSpc>
              <a:spcBef>
                <a:spcPts val="1100"/>
              </a:spcBef>
              <a:defRPr sz="1900" b="1">
                <a:solidFill>
                  <a:schemeClr val="accent3">
                    <a:lumOff val="44000"/>
                  </a:schemeClr>
                </a:solidFill>
              </a:defRPr>
            </a:pPr>
            <a:r>
              <a:rPr sz="2400" dirty="0"/>
              <a:t>die Schule.</a:t>
            </a:r>
          </a:p>
        </p:txBody>
      </p:sp>
      <p:sp>
        <p:nvSpPr>
          <p:cNvPr id="253" name="Shape 253"/>
          <p:cNvSpPr/>
          <p:nvPr/>
        </p:nvSpPr>
        <p:spPr>
          <a:xfrm>
            <a:off x="288925" y="5956300"/>
            <a:ext cx="430213" cy="170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381" tIns="48381" rIns="48381" bIns="48381">
            <a:spAutoFit/>
          </a:bodyPr>
          <a:lstStyle>
            <a:lvl1pPr>
              <a:spcBef>
                <a:spcPts val="300"/>
              </a:spcBef>
              <a:defRPr sz="600"/>
            </a:lvl1pPr>
          </a:lstStyle>
          <a:p>
            <a:r>
              <a:t>6</a:t>
            </a:r>
          </a:p>
        </p:txBody>
      </p:sp>
      <p:sp>
        <p:nvSpPr>
          <p:cNvPr id="254" name="Shape 254"/>
          <p:cNvSpPr/>
          <p:nvPr/>
        </p:nvSpPr>
        <p:spPr>
          <a:xfrm>
            <a:off x="3851919" y="1314028"/>
            <a:ext cx="5048251" cy="630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1400"/>
              </a:lnSpc>
              <a:spcBef>
                <a:spcPts val="1200"/>
              </a:spcBef>
              <a:defRPr sz="2100" b="1" i="1">
                <a:solidFill>
                  <a:srgbClr val="52527A"/>
                </a:solidFill>
                <a:latin typeface="+mn-lt"/>
                <a:ea typeface="+mn-ea"/>
                <a:cs typeface="+mn-cs"/>
                <a:sym typeface="Times New Roman"/>
              </a:defRPr>
            </a:pPr>
            <a:r>
              <a:rPr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</a:t>
            </a:r>
            <a:r>
              <a:rPr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bin </a:t>
            </a:r>
            <a:r>
              <a:rPr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bereit</a:t>
            </a:r>
            <a:r>
              <a:rPr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Zeit</a:t>
            </a:r>
            <a:r>
              <a:rPr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meine</a:t>
            </a:r>
            <a:r>
              <a:rPr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400"/>
              </a:lnSpc>
              <a:spcBef>
                <a:spcPts val="1200"/>
              </a:spcBef>
              <a:defRPr sz="2100" b="1" i="1">
                <a:solidFill>
                  <a:srgbClr val="52527A"/>
                </a:solidFill>
                <a:latin typeface="+mn-lt"/>
                <a:ea typeface="+mn-ea"/>
                <a:cs typeface="+mn-cs"/>
                <a:sym typeface="Times New Roman"/>
              </a:defRPr>
            </a:pPr>
            <a:r>
              <a:rPr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Ausbildung</a:t>
            </a:r>
            <a:r>
              <a:rPr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investieren</a:t>
            </a:r>
            <a:r>
              <a:rPr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667000"/>
            <a:ext cx="6477000" cy="4191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/>
          <p:nvPr/>
        </p:nvSpPr>
        <p:spPr>
          <a:xfrm>
            <a:off x="3521075" y="1398492"/>
            <a:ext cx="5241925" cy="630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ts val="1400"/>
              </a:lnSpc>
              <a:spcBef>
                <a:spcPts val="1200"/>
              </a:spcBef>
              <a:defRPr sz="2100" b="1" i="1">
                <a:solidFill>
                  <a:srgbClr val="52527A"/>
                </a:solidFill>
                <a:latin typeface="+mn-lt"/>
                <a:ea typeface="+mn-ea"/>
                <a:cs typeface="+mn-cs"/>
                <a:sym typeface="Times New Roman"/>
              </a:defRPr>
            </a:pPr>
            <a:r>
              <a:rPr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will </a:t>
            </a:r>
            <a:r>
              <a:rPr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Zusammenhänge</a:t>
            </a:r>
            <a:r>
              <a:rPr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herstellen</a:t>
            </a:r>
            <a:endParaRPr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  <a:spcBef>
                <a:spcPts val="1200"/>
              </a:spcBef>
              <a:defRPr sz="2100" b="1" i="1">
                <a:solidFill>
                  <a:srgbClr val="52527A"/>
                </a:solidFill>
                <a:latin typeface="+mn-lt"/>
                <a:ea typeface="+mn-ea"/>
                <a:cs typeface="+mn-cs"/>
                <a:sym typeface="Times New Roman"/>
              </a:defRPr>
            </a:pPr>
            <a:r>
              <a:rPr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hinter die Dinge </a:t>
            </a:r>
            <a:r>
              <a:rPr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sehen</a:t>
            </a:r>
            <a:r>
              <a:rPr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8" name="Shape 258"/>
          <p:cNvSpPr/>
          <p:nvPr/>
        </p:nvSpPr>
        <p:spPr>
          <a:xfrm>
            <a:off x="381000" y="760412"/>
            <a:ext cx="3048000" cy="533717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9" name="Shape 259"/>
          <p:cNvSpPr/>
          <p:nvPr/>
        </p:nvSpPr>
        <p:spPr>
          <a:xfrm>
            <a:off x="360138" y="855241"/>
            <a:ext cx="1979615" cy="929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1400"/>
              </a:lnSpc>
              <a:spcBef>
                <a:spcPts val="1100"/>
              </a:spcBef>
              <a:defRPr sz="1900" b="1">
                <a:solidFill>
                  <a:schemeClr val="accent3">
                    <a:lumOff val="44000"/>
                  </a:schemeClr>
                </a:solidFill>
              </a:defRPr>
            </a:pPr>
            <a:r>
              <a:rPr sz="2400" dirty="0"/>
              <a:t>Ich </a:t>
            </a:r>
            <a:r>
              <a:rPr sz="2400" dirty="0" err="1"/>
              <a:t>denke</a:t>
            </a:r>
            <a:endParaRPr sz="2400" dirty="0"/>
          </a:p>
          <a:p>
            <a:pPr>
              <a:lnSpc>
                <a:spcPts val="1400"/>
              </a:lnSpc>
              <a:spcBef>
                <a:spcPts val="1100"/>
              </a:spcBef>
              <a:defRPr sz="1900" b="1">
                <a:solidFill>
                  <a:schemeClr val="accent3">
                    <a:lumOff val="44000"/>
                  </a:schemeClr>
                </a:solidFill>
              </a:defRPr>
            </a:pPr>
            <a:r>
              <a:rPr sz="2400" dirty="0"/>
              <a:t>gerne und</a:t>
            </a:r>
          </a:p>
          <a:p>
            <a:pPr>
              <a:lnSpc>
                <a:spcPts val="1400"/>
              </a:lnSpc>
              <a:spcBef>
                <a:spcPts val="1100"/>
              </a:spcBef>
              <a:defRPr sz="1900" b="1">
                <a:solidFill>
                  <a:schemeClr val="accent3">
                    <a:lumOff val="44000"/>
                  </a:schemeClr>
                </a:solidFill>
              </a:defRPr>
            </a:pPr>
            <a:r>
              <a:rPr sz="2400" dirty="0" err="1"/>
              <a:t>frage</a:t>
            </a:r>
            <a:r>
              <a:rPr sz="2400" dirty="0"/>
              <a:t> </a:t>
            </a:r>
            <a:r>
              <a:rPr sz="2400" dirty="0" err="1"/>
              <a:t>nach</a:t>
            </a:r>
            <a:r>
              <a:rPr sz="2400" dirty="0"/>
              <a:t>.</a:t>
            </a:r>
          </a:p>
        </p:txBody>
      </p:sp>
      <p:sp>
        <p:nvSpPr>
          <p:cNvPr id="260" name="Shape 260"/>
          <p:cNvSpPr/>
          <p:nvPr/>
        </p:nvSpPr>
        <p:spPr>
          <a:xfrm>
            <a:off x="288925" y="5956300"/>
            <a:ext cx="430213" cy="170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381" tIns="48381" rIns="48381" bIns="48381">
            <a:spAutoFit/>
          </a:bodyPr>
          <a:lstStyle>
            <a:lvl1pPr>
              <a:spcBef>
                <a:spcPts val="300"/>
              </a:spcBef>
              <a:defRPr sz="600"/>
            </a:lvl1pPr>
          </a:lstStyle>
          <a:p>
            <a:r>
              <a:t>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age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654300"/>
            <a:ext cx="6477000" cy="4230688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/>
          <p:nvPr/>
        </p:nvSpPr>
        <p:spPr>
          <a:xfrm>
            <a:off x="3714749" y="1676053"/>
            <a:ext cx="5048251" cy="621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1400"/>
              </a:lnSpc>
              <a:spcBef>
                <a:spcPts val="1200"/>
              </a:spcBef>
              <a:defRPr sz="2100" b="1" i="1">
                <a:solidFill>
                  <a:srgbClr val="52527A"/>
                </a:solidFill>
                <a:latin typeface="+mn-lt"/>
                <a:ea typeface="+mn-ea"/>
                <a:cs typeface="+mn-cs"/>
                <a:sym typeface="Times New Roman"/>
              </a:defRPr>
            </a:pPr>
            <a:r>
              <a:rPr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will experimentieren können und </a:t>
            </a:r>
          </a:p>
          <a:p>
            <a:pPr>
              <a:lnSpc>
                <a:spcPts val="1400"/>
              </a:lnSpc>
              <a:spcBef>
                <a:spcPts val="1200"/>
              </a:spcBef>
              <a:defRPr sz="2100" b="1" i="1">
                <a:solidFill>
                  <a:srgbClr val="52527A"/>
                </a:solidFill>
                <a:latin typeface="+mn-lt"/>
                <a:ea typeface="+mn-ea"/>
                <a:cs typeface="+mn-cs"/>
                <a:sym typeface="Times New Roman"/>
              </a:defRPr>
            </a:pPr>
            <a:r>
              <a:rPr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Fehler machen dürfen.</a:t>
            </a:r>
          </a:p>
        </p:txBody>
      </p:sp>
      <p:sp>
        <p:nvSpPr>
          <p:cNvPr id="264" name="Shape 264"/>
          <p:cNvSpPr/>
          <p:nvPr/>
        </p:nvSpPr>
        <p:spPr>
          <a:xfrm>
            <a:off x="381000" y="760412"/>
            <a:ext cx="3048000" cy="533717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 sz="2000"/>
          </a:p>
        </p:txBody>
      </p:sp>
      <p:sp>
        <p:nvSpPr>
          <p:cNvPr id="265" name="Shape 265"/>
          <p:cNvSpPr/>
          <p:nvPr/>
        </p:nvSpPr>
        <p:spPr>
          <a:xfrm>
            <a:off x="360138" y="855241"/>
            <a:ext cx="1979615" cy="929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1400"/>
              </a:lnSpc>
              <a:spcBef>
                <a:spcPts val="1100"/>
              </a:spcBef>
              <a:defRPr sz="1900" b="1">
                <a:solidFill>
                  <a:schemeClr val="accent3">
                    <a:lumOff val="44000"/>
                  </a:schemeClr>
                </a:solidFill>
              </a:defRPr>
            </a:pPr>
            <a:r>
              <a:rPr sz="2400" dirty="0"/>
              <a:t>Ich bin</a:t>
            </a:r>
          </a:p>
          <a:p>
            <a:pPr>
              <a:lnSpc>
                <a:spcPts val="1400"/>
              </a:lnSpc>
              <a:spcBef>
                <a:spcPts val="1100"/>
              </a:spcBef>
              <a:defRPr sz="1900" b="1">
                <a:solidFill>
                  <a:schemeClr val="accent3">
                    <a:lumOff val="44000"/>
                  </a:schemeClr>
                </a:solidFill>
              </a:defRPr>
            </a:pPr>
            <a:r>
              <a:rPr sz="2400" dirty="0" err="1"/>
              <a:t>nicht</a:t>
            </a:r>
            <a:endParaRPr sz="2400" dirty="0"/>
          </a:p>
          <a:p>
            <a:pPr>
              <a:lnSpc>
                <a:spcPts val="1400"/>
              </a:lnSpc>
              <a:spcBef>
                <a:spcPts val="1100"/>
              </a:spcBef>
              <a:defRPr sz="1900" b="1">
                <a:solidFill>
                  <a:schemeClr val="accent3">
                    <a:lumOff val="44000"/>
                  </a:schemeClr>
                </a:solidFill>
              </a:defRPr>
            </a:pPr>
            <a:r>
              <a:rPr sz="2400" dirty="0" err="1"/>
              <a:t>vollkommen</a:t>
            </a:r>
            <a:r>
              <a:rPr sz="2400" dirty="0"/>
              <a:t>.</a:t>
            </a:r>
          </a:p>
        </p:txBody>
      </p:sp>
      <p:sp>
        <p:nvSpPr>
          <p:cNvPr id="266" name="Shape 266"/>
          <p:cNvSpPr/>
          <p:nvPr/>
        </p:nvSpPr>
        <p:spPr>
          <a:xfrm>
            <a:off x="288925" y="5956300"/>
            <a:ext cx="430213" cy="170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381" tIns="48381" rIns="48381" bIns="48381">
            <a:spAutoFit/>
          </a:bodyPr>
          <a:lstStyle>
            <a:lvl1pPr>
              <a:spcBef>
                <a:spcPts val="300"/>
              </a:spcBef>
              <a:defRPr sz="600"/>
            </a:lvl1pPr>
          </a:lstStyle>
          <a:p>
            <a:r>
              <a:t>11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/>
          </p:cNvSpPr>
          <p:nvPr>
            <p:ph type="body" idx="1"/>
          </p:nvPr>
        </p:nvSpPr>
        <p:spPr>
          <a:xfrm>
            <a:off x="1024889" y="2060678"/>
            <a:ext cx="7287119" cy="3380002"/>
          </a:xfrm>
          <a:prstGeom prst="rect">
            <a:avLst/>
          </a:prstGeom>
        </p:spPr>
        <p:txBody>
          <a:bodyPr lIns="360000" tIns="36000" rIns="360000"/>
          <a:lstStyle/>
          <a:p>
            <a:pPr marL="447675" indent="-447675">
              <a:lnSpc>
                <a:spcPct val="90000"/>
              </a:lnSpc>
              <a:defRPr sz="2000"/>
            </a:pPr>
            <a:endParaRPr dirty="0"/>
          </a:p>
          <a:p>
            <a:pPr marL="447675" indent="-447675">
              <a:spcBef>
                <a:spcPts val="400"/>
              </a:spcBef>
              <a:defRPr sz="20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Persönliche Motivation, Neugierde, Offenheit</a:t>
            </a:r>
          </a:p>
          <a:p>
            <a:pPr marL="447675" indent="-447675">
              <a:defRPr sz="20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5" indent="-447675">
              <a:spcBef>
                <a:spcPts val="400"/>
              </a:spcBef>
              <a:defRPr sz="20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Bereitschaft zur Zusammenarbeit</a:t>
            </a:r>
          </a:p>
          <a:p>
            <a:pPr marL="447675" indent="-447675">
              <a:defRPr sz="20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5" indent="-447675">
              <a:spcBef>
                <a:spcPts val="400"/>
              </a:spcBef>
              <a:defRPr sz="20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Höflichkeit und Respekt</a:t>
            </a:r>
          </a:p>
          <a:p>
            <a:pPr marL="447675" indent="-447675">
              <a:defRPr sz="20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5" indent="-447675">
              <a:spcBef>
                <a:spcPts val="400"/>
              </a:spcBef>
              <a:defRPr sz="20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Präsenz in der Schule</a:t>
            </a:r>
          </a:p>
        </p:txBody>
      </p:sp>
      <p:sp>
        <p:nvSpPr>
          <p:cNvPr id="269" name="Shape 269"/>
          <p:cNvSpPr/>
          <p:nvPr/>
        </p:nvSpPr>
        <p:spPr>
          <a:xfrm>
            <a:off x="900112" y="6356350"/>
            <a:ext cx="213360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endParaRPr dirty="0"/>
          </a:p>
        </p:txBody>
      </p:sp>
      <p:sp>
        <p:nvSpPr>
          <p:cNvPr id="270" name="Shape 270"/>
          <p:cNvSpPr/>
          <p:nvPr/>
        </p:nvSpPr>
        <p:spPr>
          <a:xfrm>
            <a:off x="1024889" y="971038"/>
            <a:ext cx="6915151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defTabSz="457200">
              <a:defRPr sz="3200"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b="1" dirty="0"/>
              <a:t>Unsere Erwartungen…</a:t>
            </a:r>
            <a:br>
              <a:rPr b="1" dirty="0"/>
            </a:br>
            <a:endParaRPr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1" uiExpand="1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2F74B14-CCCF-4CDF-BBF8-C9135FACFC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CH" sz="2400" dirty="0"/>
              <a:t>Mitreden, mitmachen, mitwirken</a:t>
            </a:r>
          </a:p>
          <a:p>
            <a:endParaRPr lang="de-CH" sz="2400" dirty="0"/>
          </a:p>
          <a:p>
            <a:r>
              <a:rPr lang="de-DE" sz="2400" dirty="0"/>
              <a:t>Wir legen Wert auf konstruktives Mitwirken und Eigenverantwortung. Kritik- und Teamfähigkeit, Toleranz und ein friedliches Miteinander sowie weltoffenes Denken prägen unser Handeln.</a:t>
            </a:r>
            <a:endParaRPr lang="de-CH" sz="2400" dirty="0"/>
          </a:p>
          <a:p>
            <a:endParaRPr lang="de-CH" sz="2400" dirty="0"/>
          </a:p>
          <a:p>
            <a:endParaRPr lang="de-CH" sz="2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D165B70-D23D-4D6A-8348-B05CAF171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731836"/>
            <a:ext cx="7715250" cy="868365"/>
          </a:xfrm>
        </p:spPr>
        <p:txBody>
          <a:bodyPr/>
          <a:lstStyle/>
          <a:p>
            <a:r>
              <a:rPr lang="de-CH" sz="2800" dirty="0">
                <a:latin typeface="Arial" panose="020B0604020202020204" pitchFamily="34" charset="0"/>
                <a:cs typeface="Arial" panose="020B0604020202020204" pitchFamily="34" charset="0"/>
              </a:rPr>
              <a:t>Leitbild – Motto dieses Jahres:</a:t>
            </a:r>
          </a:p>
        </p:txBody>
      </p:sp>
    </p:spTree>
    <p:extLst>
      <p:ext uri="{BB962C8B-B14F-4D97-AF65-F5344CB8AC3E}">
        <p14:creationId xmlns:p14="http://schemas.microsoft.com/office/powerpoint/2010/main" val="287621585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age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649" y="1549367"/>
            <a:ext cx="935633" cy="845914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Shape 288"/>
          <p:cNvSpPr/>
          <p:nvPr/>
        </p:nvSpPr>
        <p:spPr>
          <a:xfrm>
            <a:off x="586133" y="2284709"/>
            <a:ext cx="403225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 dirty="0"/>
          </a:p>
        </p:txBody>
      </p:sp>
      <p:sp>
        <p:nvSpPr>
          <p:cNvPr id="289" name="Shape 289"/>
          <p:cNvSpPr/>
          <p:nvPr/>
        </p:nvSpPr>
        <p:spPr>
          <a:xfrm>
            <a:off x="2616200" y="990600"/>
            <a:ext cx="334644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 b="1"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b="0" dirty="0"/>
          </a:p>
        </p:txBody>
      </p:sp>
      <p:pic>
        <p:nvPicPr>
          <p:cNvPr id="1026" name="A6A4768D-DCF5-4615-9D9D-251B53F22FB4" descr="3E702A00-004F-426B-9BB5-3D04816C13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03" y="3808836"/>
            <a:ext cx="3970459" cy="264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86133" y="945882"/>
            <a:ext cx="4025412" cy="2739209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Freifächer</a:t>
            </a:r>
            <a:endParaRPr kumimoji="0" lang="de-CH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CH" sz="2400" dirty="0"/>
              <a:t>Theater, Chor, Orchester, Big Band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CH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Sprachen</a:t>
            </a:r>
            <a:endParaRPr lang="de-CH" sz="2400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CH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Sprachzertifikate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CH" sz="2400" baseline="0" dirty="0"/>
              <a:t>Sport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CH" sz="2400" dirty="0"/>
              <a:t>und anderes mehr</a:t>
            </a:r>
            <a:endParaRPr kumimoji="0" lang="de-D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8" name="1BEF1903-38EC-4C3B-88B7-538C9246DD8C" descr="178645BB-6ABF-4A10-A6E8-26AD63EDFFC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32" y="3808836"/>
            <a:ext cx="4032251" cy="263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691A1439-253F-4FEA-8379-523324911317" descr="8630ABDD-3D49-42C3-8642-20CDB45AEAB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03" y="940867"/>
            <a:ext cx="3970459" cy="273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Standarddesign">
  <a:themeElements>
    <a:clrScheme name="Standard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Standarddesign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Standard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tandarddesign">
  <a:themeElements>
    <a:clrScheme name="Standard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Standarddesign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Standard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0376F2722EE75498B97F74DD360CC41" ma:contentTypeVersion="28" ma:contentTypeDescription="Ein neues Dokument erstellen." ma:contentTypeScope="" ma:versionID="0280c4ebc6da3dec25a4a5aedfb52e85">
  <xsd:schema xmlns:xsd="http://www.w3.org/2001/XMLSchema" xmlns:xs="http://www.w3.org/2001/XMLSchema" xmlns:p="http://schemas.microsoft.com/office/2006/metadata/properties" xmlns:ns3="ee30c3f4-1c17-466f-99d8-cfd428d8d727" xmlns:ns4="f172f61a-74a9-49b9-ade6-f89ecadb219f" targetNamespace="http://schemas.microsoft.com/office/2006/metadata/properties" ma:root="true" ma:fieldsID="afa66fb0062e9e5af9896837d2660b70" ns3:_="" ns4:_="">
    <xsd:import namespace="ee30c3f4-1c17-466f-99d8-cfd428d8d727"/>
    <xsd:import namespace="f172f61a-74a9-49b9-ade6-f89ecadb219f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msChannelId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IsNotebookLocked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30c3f4-1c17-466f-99d8-cfd428d8d727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msChannelId" ma:index="15" nillable="true" ma:displayName="Teams Channel Id" ma:internalName="TeamsChannelId">
      <xsd:simpleType>
        <xsd:restriction base="dms:Text"/>
      </xsd:simpleType>
    </xsd:element>
    <xsd:element name="Teachers" ma:index="16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7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8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9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0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1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2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3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8" nillable="true" ma:displayName="MediaServiceFastMetadata" ma:hidden="true" ma:internalName="MediaServiceFastMetadata" ma:readOnly="true">
      <xsd:simpleType>
        <xsd:restriction base="dms:Note"/>
      </xsd:simpleType>
    </xsd:element>
    <xsd:element name="IsNotebookLocked" ma:index="29" nillable="true" ma:displayName="Is Notebook Locked" ma:internalName="IsNotebookLocked">
      <xsd:simpleType>
        <xsd:restriction base="dms:Boolean"/>
      </xsd:simpleType>
    </xsd:element>
    <xsd:element name="MediaServiceDateTaken" ma:index="3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72f61a-74a9-49b9-ade6-f89ecadb219f" elementFormDefault="qualified">
    <xsd:import namespace="http://schemas.microsoft.com/office/2006/documentManagement/types"/>
    <xsd:import namespace="http://schemas.microsoft.com/office/infopath/2007/PartnerControls"/>
    <xsd:element name="SharedWithUsers" ma:index="2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6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ee30c3f4-1c17-466f-99d8-cfd428d8d727">
      <UserInfo>
        <DisplayName/>
        <AccountId xsi:nil="true"/>
        <AccountType/>
      </UserInfo>
    </Owner>
    <AppVersion xmlns="ee30c3f4-1c17-466f-99d8-cfd428d8d727" xsi:nil="true"/>
    <Invited_Students xmlns="ee30c3f4-1c17-466f-99d8-cfd428d8d727" xsi:nil="true"/>
    <Student_Groups xmlns="ee30c3f4-1c17-466f-99d8-cfd428d8d727">
      <UserInfo>
        <DisplayName/>
        <AccountId xsi:nil="true"/>
        <AccountType/>
      </UserInfo>
    </Student_Groups>
    <DefaultSectionNames xmlns="ee30c3f4-1c17-466f-99d8-cfd428d8d727" xsi:nil="true"/>
    <TeamsChannelId xmlns="ee30c3f4-1c17-466f-99d8-cfd428d8d727" xsi:nil="true"/>
    <Teachers xmlns="ee30c3f4-1c17-466f-99d8-cfd428d8d727">
      <UserInfo>
        <DisplayName/>
        <AccountId xsi:nil="true"/>
        <AccountType/>
      </UserInfo>
    </Teachers>
    <Students xmlns="ee30c3f4-1c17-466f-99d8-cfd428d8d727">
      <UserInfo>
        <DisplayName/>
        <AccountId xsi:nil="true"/>
        <AccountType/>
      </UserInfo>
    </Students>
    <Is_Collaboration_Space_Locked xmlns="ee30c3f4-1c17-466f-99d8-cfd428d8d727" xsi:nil="true"/>
    <Invited_Teachers xmlns="ee30c3f4-1c17-466f-99d8-cfd428d8d727" xsi:nil="true"/>
    <IsNotebookLocked xmlns="ee30c3f4-1c17-466f-99d8-cfd428d8d727" xsi:nil="true"/>
    <FolderType xmlns="ee30c3f4-1c17-466f-99d8-cfd428d8d727" xsi:nil="true"/>
    <CultureName xmlns="ee30c3f4-1c17-466f-99d8-cfd428d8d727" xsi:nil="true"/>
    <Templates xmlns="ee30c3f4-1c17-466f-99d8-cfd428d8d727" xsi:nil="true"/>
    <Self_Registration_Enabled xmlns="ee30c3f4-1c17-466f-99d8-cfd428d8d727" xsi:nil="true"/>
    <Has_Teacher_Only_SectionGroup xmlns="ee30c3f4-1c17-466f-99d8-cfd428d8d727" xsi:nil="true"/>
    <NotebookType xmlns="ee30c3f4-1c17-466f-99d8-cfd428d8d727" xsi:nil="true"/>
  </documentManagement>
</p:properties>
</file>

<file path=customXml/itemProps1.xml><?xml version="1.0" encoding="utf-8"?>
<ds:datastoreItem xmlns:ds="http://schemas.openxmlformats.org/officeDocument/2006/customXml" ds:itemID="{95E122BA-96CD-4431-BB51-01D8BF22D6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30c3f4-1c17-466f-99d8-cfd428d8d727"/>
    <ds:schemaRef ds:uri="f172f61a-74a9-49b9-ade6-f89ecadb21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27BA8F-AD2B-4812-9FAA-3A5F546F74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B7BE1F-501B-4D00-9E6D-4AA59CA20464}">
  <ds:schemaRefs>
    <ds:schemaRef ds:uri="ee30c3f4-1c17-466f-99d8-cfd428d8d727"/>
    <ds:schemaRef ds:uri="http://purl.org/dc/elements/1.1/"/>
    <ds:schemaRef ds:uri="http://schemas.microsoft.com/office/2006/metadata/properties"/>
    <ds:schemaRef ds:uri="http://purl.org/dc/terms/"/>
    <ds:schemaRef ds:uri="f172f61a-74a9-49b9-ade6-f89ecadb21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1387</Words>
  <Application>Microsoft Office PowerPoint</Application>
  <PresentationFormat>Bildschirmpräsentation (4:3)</PresentationFormat>
  <Paragraphs>240</Paragraphs>
  <Slides>29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9" baseType="lpstr">
      <vt:lpstr>Arial</vt:lpstr>
      <vt:lpstr>Frutiger LT Std 45 Light</vt:lpstr>
      <vt:lpstr>Frutiger LT Std 55 Roman</vt:lpstr>
      <vt:lpstr>HelveticaNeue LT 45 Light</vt:lpstr>
      <vt:lpstr>HelveticaNeue LT 55 Roman</vt:lpstr>
      <vt:lpstr>HelveticaNeue LT 65 Medium</vt:lpstr>
      <vt:lpstr>HelveticaNeueLT Std</vt:lpstr>
      <vt:lpstr>Times New Roman</vt:lpstr>
      <vt:lpstr>Wingdings</vt:lpstr>
      <vt:lpstr>Standarddesign</vt:lpstr>
      <vt:lpstr>               </vt:lpstr>
      <vt:lpstr> Ablauf Orientierungselternabend</vt:lpstr>
      <vt:lpstr>GYM1: 25a, 25b, 25c, 25d, 25e, 25f, 25g, 25h, 25i </vt:lpstr>
      <vt:lpstr>PowerPoint-Präsentation</vt:lpstr>
      <vt:lpstr>PowerPoint-Präsentation</vt:lpstr>
      <vt:lpstr>PowerPoint-Präsentation</vt:lpstr>
      <vt:lpstr>PowerPoint-Präsentation</vt:lpstr>
      <vt:lpstr>Leitbild – Motto dieses Jahres:</vt:lpstr>
      <vt:lpstr>PowerPoint-Präsentation</vt:lpstr>
      <vt:lpstr>Absenzen 1</vt:lpstr>
      <vt:lpstr>Absenzen 2</vt:lpstr>
      <vt:lpstr>Absenzen 3</vt:lpstr>
      <vt:lpstr>PowerPoint-Präsentation</vt:lpstr>
      <vt:lpstr>PowerPoint-Präsentation</vt:lpstr>
      <vt:lpstr>Wenn ein Problem auftaucht…</vt:lpstr>
      <vt:lpstr>Gesprächsangebote und Beratung</vt:lpstr>
      <vt:lpstr>Gesprächsangebote und Beratung</vt:lpstr>
      <vt:lpstr>PowerPoint-Präsentation</vt:lpstr>
      <vt:lpstr>PowerPoint-Präsentation</vt:lpstr>
      <vt:lpstr>Fächer in GYM1</vt:lpstr>
      <vt:lpstr>Promotion Ende des 1. Semesters</vt:lpstr>
      <vt:lpstr>Promotion Ende des 1. Semesters</vt:lpstr>
      <vt:lpstr>Promotion Ende des 1. Semesters</vt:lpstr>
      <vt:lpstr>Beispiel der doppelten Kompensation</vt:lpstr>
      <vt:lpstr>Termine GYM1</vt:lpstr>
      <vt:lpstr>Termine GYM1</vt:lpstr>
      <vt:lpstr>Kosten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</dc:title>
  <dc:creator>admin bu</dc:creator>
  <cp:lastModifiedBy>Rupp Sabrina, GBSL Lehrerin</cp:lastModifiedBy>
  <cp:revision>133</cp:revision>
  <cp:lastPrinted>2019-09-04T14:15:44Z</cp:lastPrinted>
  <dcterms:modified xsi:type="dcterms:W3CDTF">2021-08-23T20:30:34Z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0x010100F0376F2722EE75498B97F74DD360CC41</vt:lpwstr>
  </property>
</Properties>
</file>