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9" r:id="rId2"/>
    <p:sldId id="276" r:id="rId3"/>
    <p:sldId id="277" r:id="rId4"/>
    <p:sldId id="278" r:id="rId5"/>
    <p:sldId id="279" r:id="rId6"/>
    <p:sldId id="271" r:id="rId7"/>
    <p:sldId id="261" r:id="rId8"/>
    <p:sldId id="281" r:id="rId9"/>
    <p:sldId id="282" r:id="rId10"/>
    <p:sldId id="283" r:id="rId11"/>
    <p:sldId id="288" r:id="rId12"/>
    <p:sldId id="284" r:id="rId13"/>
    <p:sldId id="285" r:id="rId14"/>
    <p:sldId id="286" r:id="rId15"/>
  </p:sldIdLst>
  <p:sldSz cx="9144000" cy="6858000" type="screen4x3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30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22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8" y="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498EB-9EE5-46CF-BBB1-6AB248EFA43A}" type="datetimeFigureOut">
              <a:rPr lang="de-CH" smtClean="0"/>
              <a:pPr/>
              <a:t>29.08.2021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8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EC606-A254-4F5D-AB18-DB8AEE68266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858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8" y="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9C5F3-6F12-4F85-B38A-AB0293982981}" type="datetimeFigureOut">
              <a:rPr lang="de-DE" smtClean="0"/>
              <a:pPr/>
              <a:t>29.08.2021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8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00D02-63A7-47E0-88D0-EE02A960245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54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0D02-63A7-47E0-88D0-EE02A960245E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77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0D02-63A7-47E0-88D0-EE02A960245E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693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0D02-63A7-47E0-88D0-EE02A960245E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470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0D02-63A7-47E0-88D0-EE02A960245E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44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0D02-63A7-47E0-88D0-EE02A960245E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830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0D02-63A7-47E0-88D0-EE02A960245E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152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0D02-63A7-47E0-88D0-EE02A960245E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238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00D02-63A7-47E0-88D0-EE02A960245E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90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/>
          <p:cNvSpPr>
            <a:spLocks noChangeAspect="1" noChangeArrowheads="1"/>
          </p:cNvSpPr>
          <p:nvPr/>
        </p:nvSpPr>
        <p:spPr bwMode="auto">
          <a:xfrm rot="13231242" flipV="1">
            <a:off x="958850" y="4006850"/>
            <a:ext cx="403225" cy="723900"/>
          </a:xfrm>
          <a:prstGeom prst="triangle">
            <a:avLst>
              <a:gd name="adj" fmla="val 49762"/>
            </a:avLst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u="sng" dirty="0">
              <a:latin typeface="+mn-lt"/>
              <a:ea typeface="+mn-ea"/>
            </a:endParaRPr>
          </a:p>
        </p:txBody>
      </p:sp>
      <p:sp>
        <p:nvSpPr>
          <p:cNvPr id="5" name="Bildplatzhalter 2"/>
          <p:cNvSpPr>
            <a:spLocks noGrp="1"/>
          </p:cNvSpPr>
          <p:nvPr>
            <p:ph type="pic" idx="11"/>
          </p:nvPr>
        </p:nvSpPr>
        <p:spPr>
          <a:xfrm>
            <a:off x="2057072" y="840828"/>
            <a:ext cx="6160910" cy="475593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9347" y="4385747"/>
            <a:ext cx="3957412" cy="1725707"/>
          </a:xfrm>
          <a:solidFill>
            <a:schemeClr val="accent4"/>
          </a:solidFill>
        </p:spPr>
        <p:txBody>
          <a:bodyPr anchor="ctr"/>
          <a:lstStyle>
            <a:lvl1pPr marL="180000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308379B-EE41-4D02-8443-FB420103B04D}" type="datetimeFigureOut">
              <a:rPr lang="de-DE"/>
              <a:pPr/>
              <a:t>29.08.2021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0000" y="3864280"/>
            <a:ext cx="6400800" cy="111289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00000" y="4977173"/>
            <a:ext cx="6400800" cy="48621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001" y="1800000"/>
            <a:ext cx="7411896" cy="4140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DB41B1-5E71-413C-9903-39C9D2825708}" type="datetimeFigureOut">
              <a:rPr lang="de-DE"/>
              <a:pPr/>
              <a:t>29.08.2021</a:t>
            </a:fld>
            <a:endParaRPr lang="de-DE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00000" y="1800000"/>
            <a:ext cx="3780000" cy="4140000"/>
          </a:xfrm>
        </p:spPr>
        <p:txBody>
          <a:bodyPr>
            <a:normAutofit/>
          </a:bodyPr>
          <a:lstStyle>
            <a:lvl1pPr marL="457200" indent="-457200">
              <a:buFont typeface="Wingdings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9506" y="1800000"/>
            <a:ext cx="3780000" cy="414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4315ED-2098-453D-9102-5A405A0F771B}" type="datetimeFigureOut">
              <a:rPr lang="de-DE"/>
              <a:pPr/>
              <a:t>29.08.2021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00000" y="1800000"/>
            <a:ext cx="3780000" cy="369481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00000" y="2273419"/>
            <a:ext cx="3780000" cy="3701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809506" y="1800000"/>
            <a:ext cx="3780000" cy="369481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809506" y="2273419"/>
            <a:ext cx="3780000" cy="3701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C262DE-8BC0-458C-8B17-52BFAFF84727}" type="datetimeFigureOut">
              <a:rPr lang="de-DE"/>
              <a:pPr/>
              <a:t>29.08.2021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"/>
          <p:cNvSpPr>
            <a:spLocks noGrp="1"/>
          </p:cNvSpPr>
          <p:nvPr>
            <p:ph type="pic" idx="11"/>
          </p:nvPr>
        </p:nvSpPr>
        <p:spPr>
          <a:xfrm>
            <a:off x="990000" y="899998"/>
            <a:ext cx="2646000" cy="1593819"/>
          </a:xfrm>
        </p:spPr>
        <p:txBody>
          <a:bodyPr rtlCol="0"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" name="Bildplatzhalter 2"/>
          <p:cNvSpPr>
            <a:spLocks noGrp="1"/>
          </p:cNvSpPr>
          <p:nvPr>
            <p:ph type="pic" idx="12"/>
          </p:nvPr>
        </p:nvSpPr>
        <p:spPr>
          <a:xfrm>
            <a:off x="990000" y="4315870"/>
            <a:ext cx="2646000" cy="1615328"/>
          </a:xfrm>
        </p:spPr>
        <p:txBody>
          <a:bodyPr rtlCol="0"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17"/>
          </p:nvPr>
        </p:nvSpPr>
        <p:spPr>
          <a:xfrm>
            <a:off x="3736283" y="899998"/>
            <a:ext cx="4853223" cy="159381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half" idx="19"/>
          </p:nvPr>
        </p:nvSpPr>
        <p:spPr>
          <a:xfrm>
            <a:off x="3736283" y="4315870"/>
            <a:ext cx="4848508" cy="16153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idx="20"/>
          </p:nvPr>
        </p:nvSpPr>
        <p:spPr>
          <a:xfrm>
            <a:off x="990000" y="2605373"/>
            <a:ext cx="2646000" cy="1600073"/>
          </a:xfrm>
        </p:spPr>
        <p:txBody>
          <a:bodyPr rtlCol="0"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21"/>
          </p:nvPr>
        </p:nvSpPr>
        <p:spPr>
          <a:xfrm>
            <a:off x="3736283" y="2611627"/>
            <a:ext cx="4853223" cy="159381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fld id="{61D519A5-9481-41FE-842C-DEA6B3C88C86}" type="datetimeFigureOut">
              <a:rPr lang="de-DE"/>
              <a:pPr/>
              <a:t>29.08.2021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990000" y="792000"/>
            <a:ext cx="7424306" cy="475837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000" y="5559251"/>
            <a:ext cx="7514306" cy="30913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6BF73D-2EC6-4588-BA95-2932F0084010}" type="datetimeFigureOut">
              <a:rPr lang="de-DE"/>
              <a:pPr/>
              <a:t>29.08.2021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0B3587-8F82-4AFB-BF2E-6D4C9F77DACD}" type="datetimeFigureOut">
              <a:rPr lang="de-DE"/>
              <a:pPr/>
              <a:t>29.08.2021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79093" y="1194406"/>
            <a:ext cx="768985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79093" y="2094518"/>
            <a:ext cx="768985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00113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0F94F38D-DCEF-4EEF-857A-0076C03ADFAA}" type="datetimeFigureOut">
              <a:rPr lang="de-DE"/>
              <a:pPr/>
              <a:t>29.08.2021</a:t>
            </a:fld>
            <a:endParaRPr lang="de-DE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3130782" cy="7211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kern="1200">
          <a:solidFill>
            <a:srgbClr val="E7AD00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E7AD00"/>
          </a:solidFill>
          <a:latin typeface="Arial Black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E7AD00"/>
          </a:solidFill>
          <a:latin typeface="Arial Black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E7AD00"/>
          </a:solidFill>
          <a:latin typeface="Arial Black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E7AD00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E7AD00"/>
          </a:solidFill>
          <a:latin typeface="Arial Black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E7AD00"/>
          </a:solidFill>
          <a:latin typeface="Arial Black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E7AD00"/>
          </a:solidFill>
          <a:latin typeface="Arial Black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E7AD00"/>
          </a:solidFill>
          <a:latin typeface="Arial Black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E7AD00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E7AD00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E7AD00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hyperlink" Target="http://www.gbsl.ch/wm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2123695" y="2923689"/>
            <a:ext cx="5666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pic>
        <p:nvPicPr>
          <p:cNvPr id="10" name="id-FCE417CF-F7C7-4867-B6AA-CA18B8DE49F1" descr="Imag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96" y="2291509"/>
            <a:ext cx="3228023" cy="235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44880" y="1668780"/>
            <a:ext cx="654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Die folgenden Informationen werden Ihnen präsentiert von: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22020" y="5013960"/>
            <a:ext cx="654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Sollten Sie noch am Schluss noch offene Fragen haben, rufen Sie uns an (032 327 07 07) oder mailen Sie an: wms@gbsl.ch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F94998-91CF-6841-9BE1-EF0FCAE6F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5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9"/>
    </mc:Choice>
    <mc:Fallback xmlns="">
      <p:transition spd="slow" advTm="10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AE4934B-CFD1-4BFA-B9A3-1B8DF38C1362}" type="datetime1">
              <a:rPr lang="de-DE"/>
              <a:pPr>
                <a:defRPr/>
              </a:pPr>
              <a:t>29.08.2021</a:t>
            </a:fld>
            <a:endParaRPr lang="de-DE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1001871" y="1330803"/>
            <a:ext cx="7323400" cy="744175"/>
          </a:xfrm>
        </p:spPr>
        <p:txBody>
          <a:bodyPr/>
          <a:lstStyle/>
          <a:p>
            <a:pPr eaLnBrk="1" hangingPunct="1"/>
            <a:r>
              <a:rPr lang="fr-CH" sz="2400" dirty="0" err="1"/>
              <a:t>SchülerInnen</a:t>
            </a:r>
            <a:r>
              <a:rPr lang="fr-CH" sz="2400" dirty="0"/>
              <a:t> der </a:t>
            </a:r>
            <a:r>
              <a:rPr lang="fr-CH" sz="2400" dirty="0" err="1"/>
              <a:t>Wirtschaftsmittelschule</a:t>
            </a:r>
            <a:endParaRPr lang="fr-CH" sz="2400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/>
          <a:srcRect t="8090" b="19102"/>
          <a:stretch>
            <a:fillRect/>
          </a:stretch>
        </p:blipFill>
        <p:spPr bwMode="auto">
          <a:xfrm>
            <a:off x="6172200" y="275082"/>
            <a:ext cx="25923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09204" y="2391193"/>
            <a:ext cx="7695526" cy="41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H" dirty="0" err="1"/>
              <a:t>interessieren</a:t>
            </a:r>
            <a:r>
              <a:rPr lang="fr-CH" dirty="0"/>
              <a:t> </a:t>
            </a:r>
            <a:r>
              <a:rPr lang="fr-CH" dirty="0" err="1"/>
              <a:t>sich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 </a:t>
            </a:r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Berufsfeld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gehen</a:t>
            </a:r>
            <a:r>
              <a:rPr lang="fr-CH" dirty="0"/>
              <a:t> </a:t>
            </a:r>
            <a:r>
              <a:rPr lang="fr-CH" dirty="0" err="1"/>
              <a:t>gerne</a:t>
            </a:r>
            <a:r>
              <a:rPr lang="fr-CH" dirty="0"/>
              <a:t> </a:t>
            </a:r>
            <a:r>
              <a:rPr lang="fr-CH" dirty="0" err="1"/>
              <a:t>zur</a:t>
            </a:r>
            <a:r>
              <a:rPr lang="fr-CH" dirty="0"/>
              <a:t> </a:t>
            </a:r>
            <a:r>
              <a:rPr lang="fr-CH" dirty="0" err="1"/>
              <a:t>Schule</a:t>
            </a:r>
            <a:r>
              <a:rPr lang="fr-CH" dirty="0"/>
              <a:t>, </a:t>
            </a:r>
            <a:r>
              <a:rPr lang="fr-CH" dirty="0" err="1"/>
              <a:t>sehen</a:t>
            </a:r>
            <a:r>
              <a:rPr lang="fr-CH" dirty="0"/>
              <a:t> </a:t>
            </a:r>
            <a:r>
              <a:rPr lang="fr-CH" dirty="0" err="1"/>
              <a:t>sich</a:t>
            </a:r>
            <a:r>
              <a:rPr lang="fr-CH" dirty="0"/>
              <a:t> </a:t>
            </a:r>
            <a:r>
              <a:rPr lang="fr-CH" dirty="0" err="1"/>
              <a:t>als</a:t>
            </a:r>
            <a:r>
              <a:rPr lang="fr-CH" dirty="0"/>
              <a:t> </a:t>
            </a:r>
            <a:r>
              <a:rPr lang="fr-CH" dirty="0" err="1"/>
              <a:t>zukünftige</a:t>
            </a:r>
            <a:r>
              <a:rPr lang="fr-CH" dirty="0"/>
              <a:t>(n) Kaufmann / </a:t>
            </a:r>
            <a:r>
              <a:rPr lang="fr-CH" dirty="0" err="1"/>
              <a:t>Kauffrau</a:t>
            </a:r>
            <a:endParaRPr lang="fr-CH" dirty="0"/>
          </a:p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H" dirty="0" err="1"/>
              <a:t>interessieren</a:t>
            </a:r>
            <a:r>
              <a:rPr lang="fr-CH" dirty="0"/>
              <a:t> </a:t>
            </a:r>
            <a:r>
              <a:rPr lang="fr-CH" dirty="0" err="1"/>
              <a:t>sich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 Gesellschaft, </a:t>
            </a:r>
            <a:r>
              <a:rPr lang="fr-CH" dirty="0" err="1"/>
              <a:t>Sprachen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Wirtschaft</a:t>
            </a:r>
            <a:endParaRPr lang="fr-CH" dirty="0"/>
          </a:p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H" dirty="0" err="1"/>
              <a:t>sind</a:t>
            </a:r>
            <a:r>
              <a:rPr lang="fr-CH" dirty="0"/>
              <a:t> </a:t>
            </a:r>
            <a:r>
              <a:rPr lang="fr-CH" dirty="0" err="1"/>
              <a:t>bereit</a:t>
            </a:r>
            <a:r>
              <a:rPr lang="fr-CH" dirty="0"/>
              <a:t>, </a:t>
            </a:r>
            <a:r>
              <a:rPr lang="fr-CH" dirty="0" err="1"/>
              <a:t>Verantwortung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 </a:t>
            </a:r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eigene</a:t>
            </a:r>
            <a:r>
              <a:rPr lang="fr-CH" dirty="0"/>
              <a:t> </a:t>
            </a:r>
            <a:r>
              <a:rPr lang="fr-CH" dirty="0" err="1"/>
              <a:t>Lernen</a:t>
            </a:r>
            <a:r>
              <a:rPr lang="fr-CH" dirty="0"/>
              <a:t> </a:t>
            </a:r>
            <a:r>
              <a:rPr lang="fr-CH" dirty="0" err="1"/>
              <a:t>zu</a:t>
            </a:r>
            <a:r>
              <a:rPr lang="fr-CH" dirty="0"/>
              <a:t> </a:t>
            </a:r>
            <a:r>
              <a:rPr lang="fr-CH" dirty="0" err="1"/>
              <a:t>übernehmen</a:t>
            </a:r>
            <a:endParaRPr lang="fr-CH" dirty="0"/>
          </a:p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H" dirty="0" err="1"/>
              <a:t>schätzen</a:t>
            </a:r>
            <a:r>
              <a:rPr lang="fr-CH" dirty="0"/>
              <a:t> </a:t>
            </a:r>
            <a:r>
              <a:rPr lang="fr-CH" dirty="0" err="1"/>
              <a:t>sowohl</a:t>
            </a:r>
            <a:r>
              <a:rPr lang="fr-CH" dirty="0"/>
              <a:t> </a:t>
            </a:r>
            <a:r>
              <a:rPr lang="fr-CH" dirty="0" err="1"/>
              <a:t>Gruppenarbeiten</a:t>
            </a:r>
            <a:r>
              <a:rPr lang="fr-CH" dirty="0"/>
              <a:t> </a:t>
            </a:r>
            <a:r>
              <a:rPr lang="fr-CH" dirty="0" err="1"/>
              <a:t>als</a:t>
            </a:r>
            <a:r>
              <a:rPr lang="fr-CH" dirty="0"/>
              <a:t> </a:t>
            </a:r>
            <a:r>
              <a:rPr lang="fr-CH" dirty="0" err="1"/>
              <a:t>auch</a:t>
            </a:r>
            <a:r>
              <a:rPr lang="fr-CH" dirty="0"/>
              <a:t> </a:t>
            </a:r>
            <a:r>
              <a:rPr lang="fr-CH" dirty="0" err="1"/>
              <a:t>Selbstständigkeit</a:t>
            </a:r>
            <a:r>
              <a:rPr lang="fr-CH" dirty="0"/>
              <a:t>, </a:t>
            </a:r>
            <a:r>
              <a:rPr lang="fr-CH" dirty="0" err="1"/>
              <a:t>sind</a:t>
            </a:r>
            <a:r>
              <a:rPr lang="fr-CH" dirty="0"/>
              <a:t> </a:t>
            </a:r>
            <a:r>
              <a:rPr lang="fr-CH" dirty="0" err="1"/>
              <a:t>zuverlässig</a:t>
            </a:r>
            <a:r>
              <a:rPr lang="fr-CH" dirty="0"/>
              <a:t>, </a:t>
            </a:r>
            <a:r>
              <a:rPr lang="fr-CH" dirty="0" err="1"/>
              <a:t>genau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neugierig</a:t>
            </a:r>
            <a:endParaRPr lang="fr-CH" dirty="0"/>
          </a:p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fr-CH" dirty="0" err="1"/>
              <a:t>sind</a:t>
            </a:r>
            <a:r>
              <a:rPr lang="fr-CH" dirty="0"/>
              <a:t> </a:t>
            </a:r>
            <a:r>
              <a:rPr lang="fr-CH" dirty="0" err="1"/>
              <a:t>offen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 die </a:t>
            </a:r>
            <a:r>
              <a:rPr lang="fr-CH" dirty="0" err="1"/>
              <a:t>Partnersprache</a:t>
            </a:r>
            <a:endParaRPr lang="fr-CH" dirty="0"/>
          </a:p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fr-CH" sz="1050" dirty="0"/>
          </a:p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de-CH" sz="1050" dirty="0"/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endParaRPr lang="de-CH" dirty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CH" dirty="0"/>
              <a:t>	</a:t>
            </a:r>
            <a:r>
              <a:rPr lang="de-CH" dirty="0">
                <a:solidFill>
                  <a:srgbClr val="FF0000"/>
                </a:solidFill>
              </a:rPr>
              <a:t>       					</a:t>
            </a:r>
            <a:endParaRPr lang="de-CH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6EFE8C-FD2B-8B41-98D2-03F4BA93D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48"/>
    </mc:Choice>
    <mc:Fallback xmlns="">
      <p:transition spd="slow" advTm="3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16657" y="2033490"/>
            <a:ext cx="7301955" cy="4585794"/>
          </a:xfrm>
        </p:spPr>
        <p:txBody>
          <a:bodyPr/>
          <a:lstStyle/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Aus der Mail einer ehemaligen Schülerin (BM 2018 / Praktikum 2019 beim EJPD, arbeitet heute noch dort): 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«Dank der WMS habe ich einen sehr guten Berufseinstieg gehabt. […]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Ich bin absolut froh, die WMS absolviert zu haben und kann sie nur jedem weiterempfehlen. Sie sollen diese Chance echt nutzen! […]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So vieles kann ich im Berufsleben von diesen Fächern anwenden. […]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Den Schülern soll bewusst sein, wie viele Chancen ihnen mit dieser Ausbildung zur Verfügung stehen.»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00473" y="1380522"/>
            <a:ext cx="7689850" cy="709612"/>
          </a:xfrm>
        </p:spPr>
        <p:txBody>
          <a:bodyPr/>
          <a:lstStyle/>
          <a:p>
            <a:r>
              <a:rPr lang="fr-CH" sz="2400" dirty="0" err="1"/>
              <a:t>SchülerInnen</a:t>
            </a:r>
            <a:r>
              <a:rPr lang="fr-CH" sz="2400" dirty="0"/>
              <a:t> der </a:t>
            </a:r>
            <a:r>
              <a:rPr lang="fr-CH" sz="2400" dirty="0" err="1"/>
              <a:t>Wirtschaftsmittelschule</a:t>
            </a:r>
            <a:endParaRPr lang="de-CH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F38A47-F643-3C41-89E6-A7EBC10A7C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72"/>
    </mc:Choice>
    <mc:Fallback xmlns="">
      <p:transition spd="slow" advTm="34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1017780" y="1388610"/>
            <a:ext cx="7412229" cy="709612"/>
          </a:xfrm>
        </p:spPr>
        <p:txBody>
          <a:bodyPr/>
          <a:lstStyle/>
          <a:p>
            <a:r>
              <a:rPr lang="de-CH" sz="2400" dirty="0"/>
              <a:t>Aufnahme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AF4B8AD-D161-41C0-B1FD-539D1E8BD7DA}" type="datetime1">
              <a:rPr lang="de-DE" smtClean="0"/>
              <a:pPr>
                <a:defRPr/>
              </a:pPr>
              <a:t>29.08.2021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6308" y="2391193"/>
            <a:ext cx="7436580" cy="479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de-CH" b="1" dirty="0"/>
              <a:t>Prüfungsfreie Aufnahme:</a:t>
            </a:r>
            <a:endParaRPr lang="de-CH" sz="2000" b="1" dirty="0"/>
          </a:p>
          <a:p>
            <a:pPr marL="755650" lvl="1" indent="-355600">
              <a:buFont typeface="Arial" panose="020B0604020202020204" pitchFamily="34" charset="0"/>
              <a:buChar char="•"/>
            </a:pPr>
            <a:r>
              <a:rPr lang="de-CH" dirty="0"/>
              <a:t>Empfehlung durch die Klassenlehrperson im 9. Schuljahr Sek. (Eignung in Bezug auf Sachkompetenz sowie Arbeits- und Lernverhalten).</a:t>
            </a:r>
          </a:p>
          <a:p>
            <a:pPr marL="400050" lvl="1"/>
            <a:endParaRPr lang="de-CH" dirty="0"/>
          </a:p>
          <a:p>
            <a:pPr marL="755650" lvl="1" indent="-355600">
              <a:buFont typeface="Arial" panose="020B0604020202020204" pitchFamily="34" charset="0"/>
              <a:buChar char="•"/>
            </a:pPr>
            <a:r>
              <a:rPr lang="de-CH" dirty="0"/>
              <a:t>Besuch des gymnasialen Unterrichts im 9. Schuljahr (GYM1) mit genügendem Zeugnis nach dem ersten Semester.</a:t>
            </a:r>
          </a:p>
          <a:p>
            <a:pPr marL="400050"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tabLst>
                <a:tab pos="2147888" algn="l"/>
              </a:tabLst>
              <a:defRPr/>
            </a:pPr>
            <a:endParaRPr lang="de-CH" dirty="0"/>
          </a:p>
          <a:p>
            <a:pPr marL="0"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tabLst>
                <a:tab pos="2147888" algn="l"/>
              </a:tabLst>
              <a:defRPr/>
            </a:pPr>
            <a:r>
              <a:rPr lang="de-CH" b="1" dirty="0"/>
              <a:t>Aufnahmeprüfung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defRPr/>
            </a:pPr>
            <a:endParaRPr lang="de-CH" dirty="0"/>
          </a:p>
          <a:p>
            <a:pPr marL="571500" lvl="1" indent="-17145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  <a:defRPr/>
            </a:pPr>
            <a:endParaRPr lang="de-CH" sz="1050" dirty="0"/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endParaRPr lang="de-CH" dirty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CH" dirty="0"/>
              <a:t>	</a:t>
            </a:r>
            <a:r>
              <a:rPr lang="de-CH" dirty="0">
                <a:solidFill>
                  <a:srgbClr val="FF0000"/>
                </a:solidFill>
              </a:rPr>
              <a:t>       					</a:t>
            </a:r>
            <a:endParaRPr lang="de-CH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88E505-A39A-EE44-B311-F3ACA8A2F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2"/>
    </mc:Choice>
    <mc:Fallback xmlns="">
      <p:transition spd="slow" advTm="33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1017780" y="1380609"/>
            <a:ext cx="7412229" cy="709612"/>
          </a:xfrm>
        </p:spPr>
        <p:txBody>
          <a:bodyPr/>
          <a:lstStyle/>
          <a:p>
            <a:r>
              <a:rPr lang="de-CH" sz="2400" dirty="0"/>
              <a:t>Aufnahmeprüfung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AF4B8AD-D161-41C0-B1FD-539D1E8BD7DA}" type="datetime1">
              <a:rPr lang="de-DE" smtClean="0"/>
              <a:pPr>
                <a:defRPr/>
              </a:pPr>
              <a:t>29.08.2021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6307" y="2269813"/>
            <a:ext cx="7655065" cy="443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de-CH" b="1" dirty="0"/>
              <a:t>Schriftliche Prüfung: Samstag, KW 10:</a:t>
            </a:r>
            <a:endParaRPr lang="de-CH" sz="2000" b="1" dirty="0"/>
          </a:p>
          <a:p>
            <a:pPr marL="355600">
              <a:lnSpc>
                <a:spcPct val="90000"/>
              </a:lnSpc>
            </a:pPr>
            <a:r>
              <a:rPr lang="de-CH" dirty="0"/>
              <a:t>Gleichzeitig mit den kaufmännischen Berufsfachschulen Bern, Langenthal, Thun und La </a:t>
            </a:r>
            <a:r>
              <a:rPr lang="de-CH" dirty="0" err="1"/>
              <a:t>Neuveville</a:t>
            </a:r>
            <a:r>
              <a:rPr lang="de-CH" dirty="0"/>
              <a:t>: </a:t>
            </a:r>
          </a:p>
          <a:p>
            <a:pPr marL="400050" lvl="1"/>
            <a:endParaRPr lang="de-CH" dirty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5557838" algn="l"/>
              </a:tabLst>
            </a:pPr>
            <a:r>
              <a:rPr lang="de-CH" dirty="0"/>
              <a:t>Deutsch	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5557838" algn="l"/>
              </a:tabLst>
            </a:pPr>
            <a:r>
              <a:rPr lang="de-CH" dirty="0"/>
              <a:t>Französisch	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5557838" algn="l"/>
              </a:tabLst>
            </a:pPr>
            <a:r>
              <a:rPr lang="de-CH" dirty="0"/>
              <a:t>Englisch 	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5557838" algn="l"/>
              </a:tabLst>
            </a:pPr>
            <a:r>
              <a:rPr lang="de-CH" dirty="0"/>
              <a:t>Mathematik (zählt doppelt) </a:t>
            </a:r>
            <a:br>
              <a:rPr lang="de-CH" dirty="0"/>
            </a:br>
            <a:endParaRPr lang="de-CH" dirty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5557838" algn="l"/>
              </a:tabLst>
            </a:pPr>
            <a:endParaRPr lang="de-CH" dirty="0"/>
          </a:p>
          <a:p>
            <a:pPr eaLnBrk="1" hangingPunct="1">
              <a:lnSpc>
                <a:spcPct val="90000"/>
              </a:lnSpc>
            </a:pPr>
            <a:r>
              <a:rPr lang="de-CH" b="1" dirty="0"/>
              <a:t>Mündliche Prüfung Französisch: Donnerstag, KW 10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de-CH" b="1" dirty="0"/>
          </a:p>
          <a:p>
            <a:pPr eaLnBrk="1" hangingPunct="1">
              <a:lnSpc>
                <a:spcPct val="90000"/>
              </a:lnSpc>
            </a:pPr>
            <a:r>
              <a:rPr lang="de-CH" b="1" dirty="0"/>
              <a:t>Anmeldefrist: 15. Februar</a:t>
            </a:r>
            <a:endParaRPr lang="de-CH" sz="1050" dirty="0"/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endParaRPr lang="de-CH" dirty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CH" dirty="0"/>
              <a:t>	</a:t>
            </a:r>
            <a:r>
              <a:rPr lang="de-CH" dirty="0">
                <a:solidFill>
                  <a:srgbClr val="FF0000"/>
                </a:solidFill>
              </a:rPr>
              <a:t>       					</a:t>
            </a:r>
            <a:endParaRPr lang="de-CH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16DBD1-AD18-49D1-8AD3-36ACD0970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8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73"/>
    </mc:Choice>
    <mc:Fallback>
      <p:transition spd="slow" advTm="2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89013" y="2370769"/>
            <a:ext cx="7411896" cy="4140000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Informationsabend SKS (Sport-Kultur-Studium) </a:t>
            </a:r>
          </a:p>
          <a:p>
            <a:pPr marL="361950" indent="-361950">
              <a:buNone/>
            </a:pPr>
            <a:r>
              <a:rPr lang="de-CH" dirty="0"/>
              <a:t>	</a:t>
            </a:r>
            <a:r>
              <a:rPr lang="de-CH" b="1" dirty="0"/>
              <a:t>Ende Oktober / Anfang November, Aula GBSL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Tag der offenen Tür GBSL (alle Abteilungen):</a:t>
            </a:r>
          </a:p>
          <a:p>
            <a:pPr marL="0" indent="0">
              <a:buNone/>
            </a:pPr>
            <a:r>
              <a:rPr lang="de-CH" dirty="0"/>
              <a:t>	</a:t>
            </a:r>
            <a:r>
              <a:rPr lang="de-CH" b="1" dirty="0"/>
              <a:t>Ende Oktober / Anfang November, GBSL</a:t>
            </a:r>
          </a:p>
          <a:p>
            <a:endParaRPr lang="de-CH" dirty="0"/>
          </a:p>
          <a:p>
            <a:pPr marL="0" indent="0">
              <a:buNone/>
            </a:pPr>
            <a:r>
              <a:rPr lang="de-CH" dirty="0"/>
              <a:t>Tag der offenen Tür </a:t>
            </a:r>
            <a:r>
              <a:rPr lang="de-CH" b="1" dirty="0"/>
              <a:t>WMS </a:t>
            </a:r>
            <a:r>
              <a:rPr lang="de-CH" dirty="0"/>
              <a:t>(auf Anmeldung)</a:t>
            </a:r>
          </a:p>
          <a:p>
            <a:pPr marL="361950" indent="-361950">
              <a:buNone/>
            </a:pPr>
            <a:r>
              <a:rPr lang="de-CH" dirty="0"/>
              <a:t>	</a:t>
            </a:r>
            <a:r>
              <a:rPr lang="de-CH" b="1" dirty="0"/>
              <a:t>Ende November / Anfang Dezember, WMS, Seevorstadt 49 </a:t>
            </a:r>
          </a:p>
          <a:p>
            <a:pPr marL="361950" indent="-36195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>
                <a:hlinkClick r:id="rId4"/>
              </a:rPr>
              <a:t>www.gbsl.ch/wms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92381" y="1352874"/>
            <a:ext cx="7689850" cy="709612"/>
          </a:xfrm>
        </p:spPr>
        <p:txBody>
          <a:bodyPr/>
          <a:lstStyle/>
          <a:p>
            <a:r>
              <a:rPr lang="de-CH" sz="2400" dirty="0"/>
              <a:t>Weitere Informationen</a:t>
            </a:r>
            <a:endParaRPr lang="de-DE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3A27AC-E113-4E90-B162-3E1338B69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8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74"/>
    </mc:Choice>
    <mc:Fallback>
      <p:transition spd="slow" advTm="23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726856D1-41C5-4EEF-8EC2-4E4DC2F0571E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/>
          <a:srcRect l="1423" r="1423"/>
          <a:stretch>
            <a:fillRect/>
          </a:stretch>
        </p:blipFill>
        <p:spPr>
          <a:xfrm>
            <a:off x="1699327" y="1287753"/>
            <a:ext cx="5547611" cy="4282493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5856" y="4523312"/>
            <a:ext cx="4599163" cy="1205849"/>
          </a:xfrm>
        </p:spPr>
        <p:txBody>
          <a:bodyPr/>
          <a:lstStyle/>
          <a:p>
            <a:r>
              <a:rPr lang="de-CH" dirty="0"/>
              <a:t>Herzlich willkommen!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4E0605-72B4-A34E-8175-6B3D5EDAE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1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1"/>
    </mc:Choice>
    <mc:Fallback xmlns="">
      <p:transition spd="slow" advTm="19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84150" y="1296898"/>
            <a:ext cx="7412229" cy="793631"/>
          </a:xfrm>
        </p:spPr>
        <p:txBody>
          <a:bodyPr/>
          <a:lstStyle/>
          <a:p>
            <a:pPr eaLnBrk="1" hangingPunct="1"/>
            <a:r>
              <a:rPr lang="fr-CH" sz="2400" dirty="0" err="1"/>
              <a:t>Wirtschaftsmittelschule</a:t>
            </a:r>
            <a:r>
              <a:rPr lang="fr-CH" sz="2400" dirty="0"/>
              <a:t> (WMS)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78954" y="2431653"/>
            <a:ext cx="727233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CH" b="1" dirty="0">
                <a:latin typeface="+mn-lt"/>
              </a:rPr>
              <a:t>Diplome</a:t>
            </a:r>
            <a:r>
              <a:rPr lang="de-CH" dirty="0">
                <a:latin typeface="+mn-lt"/>
              </a:rPr>
              <a:t>: </a:t>
            </a:r>
          </a:p>
          <a:p>
            <a:pPr marL="723900" lvl="1" indent="-2667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CH" dirty="0"/>
              <a:t>Eidgenössisches Fähigkeitszeugnis Kaufmann / Kauffrau (EFZ) und</a:t>
            </a:r>
          </a:p>
          <a:p>
            <a:pPr marL="723900" lvl="1" indent="-2667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CH" dirty="0">
                <a:latin typeface="+mn-lt"/>
              </a:rPr>
              <a:t>Berufsmaturität Typ Wirtschaft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endParaRPr lang="de-CH" dirty="0">
              <a:latin typeface="+mn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de-CH" dirty="0">
                <a:latin typeface="+mn-lt"/>
              </a:rPr>
              <a:t>Damit: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de-CH" dirty="0">
                <a:latin typeface="+mn-lt"/>
                <a:sym typeface="Wingdings" panose="05000000000000000000" pitchFamily="2" charset="2"/>
              </a:rPr>
              <a:t></a:t>
            </a:r>
            <a:r>
              <a:rPr lang="de-CH" dirty="0">
                <a:latin typeface="+mn-lt"/>
              </a:rPr>
              <a:t> </a:t>
            </a:r>
            <a:r>
              <a:rPr lang="de-CH" dirty="0"/>
              <a:t>prüfungsfreier Zugang zu Fachhochschulen (Typ Wirtschaft)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CH" dirty="0"/>
              <a:t>	</a:t>
            </a:r>
            <a:r>
              <a:rPr lang="de-CH" dirty="0">
                <a:solidFill>
                  <a:srgbClr val="FF0000"/>
                </a:solidFill>
              </a:rPr>
              <a:t>       					</a:t>
            </a:r>
            <a:endParaRPr lang="de-CH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63" y="116231"/>
            <a:ext cx="1925229" cy="144392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40FC05-26B2-6B4F-A87D-69885FD88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7"/>
    </mc:Choice>
    <mc:Fallback xmlns="">
      <p:transition spd="slow" advTm="3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76058" y="1313082"/>
            <a:ext cx="7412229" cy="793631"/>
          </a:xfrm>
        </p:spPr>
        <p:txBody>
          <a:bodyPr/>
          <a:lstStyle/>
          <a:p>
            <a:pPr eaLnBrk="1" hangingPunct="1"/>
            <a:r>
              <a:rPr lang="fr-CH" sz="2400" dirty="0" err="1"/>
              <a:t>Besonderheiten</a:t>
            </a:r>
            <a:r>
              <a:rPr lang="fr-CH" sz="2400" dirty="0"/>
              <a:t> des </a:t>
            </a:r>
            <a:r>
              <a:rPr lang="fr-CH" sz="2400" dirty="0" err="1"/>
              <a:t>Standorts</a:t>
            </a:r>
            <a:r>
              <a:rPr lang="fr-CH" sz="2400" dirty="0"/>
              <a:t> </a:t>
            </a:r>
            <a:r>
              <a:rPr lang="fr-CH" sz="2400" dirty="0" err="1"/>
              <a:t>Biel</a:t>
            </a:r>
            <a:endParaRPr lang="fr-CH" sz="24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8744" y="2431653"/>
            <a:ext cx="726926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dirty="0"/>
              <a:t>einsprachige Ausbildung im schulischen Bereich</a:t>
            </a:r>
            <a:endParaRPr lang="de-CH" b="1" dirty="0"/>
          </a:p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b="1" dirty="0"/>
              <a:t>zweisprachige Ausbildung in den integrierten Praxisteilen </a:t>
            </a:r>
            <a:r>
              <a:rPr lang="de-CH" dirty="0"/>
              <a:t>(IPT, Praxisfirma) und </a:t>
            </a:r>
            <a:r>
              <a:rPr lang="de-CH" b="1" dirty="0"/>
              <a:t>IKA </a:t>
            </a:r>
            <a:r>
              <a:rPr lang="de-CH" dirty="0"/>
              <a:t>(Information, Kommunikation, Administration)</a:t>
            </a:r>
          </a:p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dirty="0"/>
              <a:t>NEU: Option zweisprachige Berufsmaturität 	</a:t>
            </a:r>
          </a:p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dirty="0"/>
              <a:t>Sport-Kultur-Studium (SKS)</a:t>
            </a:r>
            <a:r>
              <a:rPr lang="de-CH" dirty="0">
                <a:solidFill>
                  <a:srgbClr val="FF0000"/>
                </a:solidFill>
              </a:rPr>
              <a:t>       					</a:t>
            </a:r>
            <a:endParaRPr lang="de-CH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63" y="116231"/>
            <a:ext cx="1925229" cy="14439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EA990BE-E41E-49B2-938C-780DB2436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062" y="4805076"/>
            <a:ext cx="2100739" cy="133064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4AFB252-CE13-8344-9FB4-FF0C9AB09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35"/>
    </mc:Choice>
    <mc:Fallback xmlns="">
      <p:transition spd="slow" advTm="54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00473" y="1388614"/>
            <a:ext cx="7689850" cy="709612"/>
          </a:xfrm>
        </p:spPr>
        <p:txBody>
          <a:bodyPr/>
          <a:lstStyle/>
          <a:p>
            <a:r>
              <a:rPr lang="de-CH" sz="2400" dirty="0"/>
              <a:t>Zweisprachige Berufsmaturität</a:t>
            </a:r>
          </a:p>
        </p:txBody>
      </p:sp>
      <p:sp>
        <p:nvSpPr>
          <p:cNvPr id="4" name="Rechteck 3"/>
          <p:cNvSpPr/>
          <p:nvPr/>
        </p:nvSpPr>
        <p:spPr>
          <a:xfrm>
            <a:off x="736375" y="2438643"/>
            <a:ext cx="746894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dirty="0"/>
              <a:t>auf Französisch: «Finanz- und Rechnungswesen» und «Biologie»</a:t>
            </a:r>
            <a:endParaRPr lang="de-CH" b="1" dirty="0"/>
          </a:p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CH" dirty="0"/>
              <a:t>Immersion: der </a:t>
            </a:r>
            <a:r>
              <a:rPr lang="fr-CH" dirty="0" err="1"/>
              <a:t>Unterricht</a:t>
            </a:r>
            <a:r>
              <a:rPr lang="fr-CH" dirty="0"/>
              <a:t> </a:t>
            </a:r>
            <a:r>
              <a:rPr lang="fr-CH" dirty="0" err="1"/>
              <a:t>wird</a:t>
            </a:r>
            <a:r>
              <a:rPr lang="fr-CH" dirty="0"/>
              <a:t> in der </a:t>
            </a:r>
            <a:r>
              <a:rPr lang="fr-CH" dirty="0" err="1"/>
              <a:t>französischsprachigen</a:t>
            </a:r>
            <a:r>
              <a:rPr lang="fr-CH" dirty="0"/>
              <a:t> </a:t>
            </a:r>
            <a:r>
              <a:rPr lang="fr-CH" dirty="0" err="1"/>
              <a:t>Parallelklasse</a:t>
            </a:r>
            <a:r>
              <a:rPr lang="fr-CH" dirty="0"/>
              <a:t> </a:t>
            </a:r>
            <a:r>
              <a:rPr lang="fr-CH" dirty="0" err="1"/>
              <a:t>besucht</a:t>
            </a:r>
            <a:endParaRPr lang="fr-CH" dirty="0"/>
          </a:p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CH" dirty="0" err="1"/>
              <a:t>Stammklasse</a:t>
            </a:r>
            <a:r>
              <a:rPr lang="fr-CH" dirty="0"/>
              <a:t> </a:t>
            </a:r>
            <a:r>
              <a:rPr lang="fr-CH" dirty="0" err="1"/>
              <a:t>bleibt</a:t>
            </a:r>
            <a:r>
              <a:rPr lang="fr-CH" dirty="0"/>
              <a:t> die </a:t>
            </a:r>
            <a:r>
              <a:rPr lang="fr-CH" dirty="0" err="1"/>
              <a:t>deutschsprachige</a:t>
            </a:r>
            <a:r>
              <a:rPr lang="fr-CH" dirty="0"/>
              <a:t> </a:t>
            </a:r>
            <a:r>
              <a:rPr lang="fr-CH" dirty="0" err="1"/>
              <a:t>Klasse</a:t>
            </a:r>
            <a:endParaRPr lang="fr-CH" dirty="0"/>
          </a:p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CH" dirty="0" err="1"/>
              <a:t>alle</a:t>
            </a:r>
            <a:r>
              <a:rPr lang="fr-CH" dirty="0"/>
              <a:t> </a:t>
            </a:r>
            <a:r>
              <a:rPr lang="fr-CH" dirty="0" err="1"/>
              <a:t>anderen</a:t>
            </a:r>
            <a:r>
              <a:rPr lang="fr-CH" dirty="0"/>
              <a:t> </a:t>
            </a:r>
            <a:r>
              <a:rPr lang="fr-CH" dirty="0" err="1"/>
              <a:t>Fächer</a:t>
            </a:r>
            <a:r>
              <a:rPr lang="fr-CH" dirty="0"/>
              <a:t> </a:t>
            </a:r>
            <a:r>
              <a:rPr lang="fr-CH" dirty="0" err="1"/>
              <a:t>wie</a:t>
            </a:r>
            <a:r>
              <a:rPr lang="fr-CH" dirty="0"/>
              <a:t> der </a:t>
            </a:r>
            <a:r>
              <a:rPr lang="fr-CH" dirty="0" err="1"/>
              <a:t>Rest</a:t>
            </a:r>
            <a:r>
              <a:rPr lang="fr-CH" dirty="0"/>
              <a:t> der </a:t>
            </a:r>
            <a:r>
              <a:rPr lang="fr-CH" dirty="0" err="1"/>
              <a:t>Klasse</a:t>
            </a:r>
            <a:endParaRPr lang="de-CH" dirty="0"/>
          </a:p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fr-CH" dirty="0"/>
          </a:p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fr-CH" dirty="0"/>
          </a:p>
          <a:p>
            <a:pPr marL="900113" lvl="1" indent="-442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1D21A7-2B92-DF44-93BC-387031779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3"/>
    </mc:Choice>
    <mc:Fallback xmlns="">
      <p:transition spd="slow" advTm="2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72AD90D-F7EF-4F7D-8064-A8E820B15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97" y="1283417"/>
            <a:ext cx="7689850" cy="804327"/>
          </a:xfrm>
        </p:spPr>
        <p:txBody>
          <a:bodyPr/>
          <a:lstStyle/>
          <a:p>
            <a:br>
              <a:rPr lang="de-CH" dirty="0"/>
            </a:br>
            <a:br>
              <a:rPr lang="de-CH" dirty="0"/>
            </a:br>
            <a:br>
              <a:rPr lang="de-CH" dirty="0"/>
            </a:br>
            <a:r>
              <a:rPr lang="de-CH" sz="2400" dirty="0"/>
              <a:t>Auszeichnung 2018: </a:t>
            </a:r>
            <a:br>
              <a:rPr lang="de-CH" sz="2400" dirty="0"/>
            </a:br>
            <a:r>
              <a:rPr lang="de-CH" sz="2400" dirty="0"/>
              <a:t>Label für die Zweisprachigkeit</a:t>
            </a:r>
            <a:endParaRPr lang="de-CH" dirty="0"/>
          </a:p>
        </p:txBody>
      </p:sp>
      <p:pic>
        <p:nvPicPr>
          <p:cNvPr id="1026" name="Picture 2" descr="cb54a463-f224-4da9-bbad-c38ec23b64dd@eurprd01">
            <a:extLst>
              <a:ext uri="{FF2B5EF4-FFF2-40B4-BE49-F238E27FC236}">
                <a16:creationId xmlns:a16="http://schemas.microsoft.com/office/drawing/2014/main" id="{7876CF24-E0C9-48F5-9B44-BA78AC9E7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22310" b="4474"/>
          <a:stretch/>
        </p:blipFill>
        <p:spPr bwMode="auto">
          <a:xfrm rot="5400000">
            <a:off x="1010434" y="2303042"/>
            <a:ext cx="2883740" cy="291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CC93EF3-0B74-4F4A-8374-E1A85E12B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643" y="3127480"/>
            <a:ext cx="4052807" cy="30396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449317-41E3-F244-8942-A73DD9C15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6"/>
    </mc:Choice>
    <mc:Fallback xmlns="">
      <p:transition spd="slow" advTm="2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993421" y="1592809"/>
            <a:ext cx="8114792" cy="504825"/>
          </a:xfrm>
        </p:spPr>
        <p:txBody>
          <a:bodyPr/>
          <a:lstStyle/>
          <a:p>
            <a:r>
              <a:rPr lang="de-CH" sz="2400" dirty="0"/>
              <a:t>3 Pfeiler der Ausbildung: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>
          <a:xfrm>
            <a:off x="587236" y="6361765"/>
            <a:ext cx="2133600" cy="365125"/>
          </a:xfrm>
        </p:spPr>
        <p:txBody>
          <a:bodyPr/>
          <a:lstStyle/>
          <a:p>
            <a:pPr>
              <a:defRPr/>
            </a:pPr>
            <a:fld id="{02E47D5E-3632-4059-B629-1D76C4D0E265}" type="datetime1">
              <a:rPr lang="de-DE" smtClean="0"/>
              <a:pPr>
                <a:defRPr/>
              </a:pPr>
              <a:t>29.08.2021</a:t>
            </a:fld>
            <a:endParaRPr lang="de-DE" dirty="0"/>
          </a:p>
        </p:txBody>
      </p:sp>
      <p:pic>
        <p:nvPicPr>
          <p:cNvPr id="5126" name="Picture 2" descr="Z:\GAB\Ecole,Organisation-Schule,Organisation\Soirées d'information interne - Infoabende intern\Soirées de parents - Elternabende\2011\IMG_1103.JPG"/>
          <p:cNvPicPr>
            <a:picLocks noChangeAspect="1" noChangeArrowheads="1"/>
          </p:cNvPicPr>
          <p:nvPr/>
        </p:nvPicPr>
        <p:blipFill>
          <a:blip r:embed="rId5"/>
          <a:srcRect t="45578"/>
          <a:stretch>
            <a:fillRect/>
          </a:stretch>
        </p:blipFill>
        <p:spPr bwMode="auto">
          <a:xfrm>
            <a:off x="6172200" y="260350"/>
            <a:ext cx="25209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be 5">
            <a:extLst>
              <a:ext uri="{FF2B5EF4-FFF2-40B4-BE49-F238E27FC236}">
                <a16:creationId xmlns:a16="http://schemas.microsoft.com/office/drawing/2014/main" id="{E392F14B-0B3F-47D4-9015-BC0FED5702FB}"/>
              </a:ext>
            </a:extLst>
          </p:cNvPr>
          <p:cNvSpPr/>
          <p:nvPr/>
        </p:nvSpPr>
        <p:spPr>
          <a:xfrm>
            <a:off x="1173346" y="2281954"/>
            <a:ext cx="763700" cy="3802454"/>
          </a:xfrm>
          <a:prstGeom prst="cub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D3C3DB2-BBC6-4D57-9F46-B0215907F60C}"/>
              </a:ext>
            </a:extLst>
          </p:cNvPr>
          <p:cNvSpPr txBox="1"/>
          <p:nvPr/>
        </p:nvSpPr>
        <p:spPr>
          <a:xfrm>
            <a:off x="1631373" y="2400300"/>
            <a:ext cx="259772" cy="275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E05978B-AA9A-49A0-AA80-A77FCB53939A}"/>
              </a:ext>
            </a:extLst>
          </p:cNvPr>
          <p:cNvSpPr/>
          <p:nvPr/>
        </p:nvSpPr>
        <p:spPr>
          <a:xfrm rot="16200000">
            <a:off x="107233" y="3654766"/>
            <a:ext cx="25346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Allgemeinbildung</a:t>
            </a:r>
            <a:endParaRPr lang="de-DE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81D21BE-09BA-404C-9ADE-D782F74A7CC4}"/>
              </a:ext>
            </a:extLst>
          </p:cNvPr>
          <p:cNvSpPr/>
          <p:nvPr/>
        </p:nvSpPr>
        <p:spPr>
          <a:xfrm>
            <a:off x="3203314" y="2288051"/>
            <a:ext cx="763700" cy="3802454"/>
          </a:xfrm>
          <a:prstGeom prst="cub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F5411BE-2B6E-4BBD-9F3A-06F893EEB2CE}"/>
              </a:ext>
            </a:extLst>
          </p:cNvPr>
          <p:cNvSpPr/>
          <p:nvPr/>
        </p:nvSpPr>
        <p:spPr>
          <a:xfrm rot="16200000">
            <a:off x="2369638" y="3660862"/>
            <a:ext cx="20697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Berufsbildung</a:t>
            </a:r>
            <a:endParaRPr lang="de-DE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53782B2C-9C6F-4709-A4EB-6B2412B8A2A8}"/>
              </a:ext>
            </a:extLst>
          </p:cNvPr>
          <p:cNvSpPr/>
          <p:nvPr/>
        </p:nvSpPr>
        <p:spPr>
          <a:xfrm>
            <a:off x="5147938" y="2281955"/>
            <a:ext cx="763700" cy="3802454"/>
          </a:xfrm>
          <a:prstGeom prst="cub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93823E5-E476-4D91-B60F-060C68195409}"/>
              </a:ext>
            </a:extLst>
          </p:cNvPr>
          <p:cNvSpPr/>
          <p:nvPr/>
        </p:nvSpPr>
        <p:spPr>
          <a:xfrm rot="16200000">
            <a:off x="4828826" y="3654766"/>
            <a:ext cx="10406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Praxis</a:t>
            </a:r>
            <a:endParaRPr lang="de-DE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579F14-CA95-0D4A-A3C9-52527D565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3"/>
    </mc:Choice>
    <mc:Fallback xmlns="">
      <p:transition spd="slow" advTm="3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981723" y="1453526"/>
            <a:ext cx="7914581" cy="615547"/>
          </a:xfrm>
        </p:spPr>
        <p:txBody>
          <a:bodyPr/>
          <a:lstStyle/>
          <a:p>
            <a:r>
              <a:rPr lang="de-CH" sz="2400" dirty="0"/>
              <a:t>Berufspraxis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042335F-A23D-405E-94BD-B0E21E2F38FE}" type="datetime1">
              <a:rPr lang="de-DE" smtClean="0"/>
              <a:pPr>
                <a:defRPr/>
              </a:pPr>
              <a:t>29.08.2021</a:t>
            </a:fld>
            <a:endParaRPr lang="de-DE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6308" y="2391193"/>
            <a:ext cx="7695526" cy="339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CH" b="1" dirty="0">
                <a:latin typeface="+mn-lt"/>
              </a:rPr>
              <a:t>Berufspraxis</a:t>
            </a:r>
            <a:r>
              <a:rPr lang="de-CH" dirty="0">
                <a:latin typeface="+mn-lt"/>
              </a:rPr>
              <a:t>: </a:t>
            </a:r>
          </a:p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CH" dirty="0"/>
              <a:t>Integrierte Praxisteile (IPT) im zweiten Ausbildungsjahr: Praxisfirma / Lernbüros (zweisprachig D/F)</a:t>
            </a:r>
          </a:p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CH" dirty="0"/>
              <a:t>Interdisziplinäre Projektarbeit (IDPA) im dritten und vierten Ausbildungsjahr</a:t>
            </a:r>
          </a:p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CH" dirty="0"/>
              <a:t>einjähriges Betriebspraktikum im vierten Ausbildungsjahr</a:t>
            </a:r>
          </a:p>
          <a:p>
            <a:pPr marL="847725" lvl="1" indent="-4476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de-CH" sz="1050" dirty="0"/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endParaRPr lang="de-CH" dirty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CH" dirty="0"/>
              <a:t>	</a:t>
            </a:r>
            <a:r>
              <a:rPr lang="de-CH" dirty="0">
                <a:solidFill>
                  <a:srgbClr val="FF0000"/>
                </a:solidFill>
              </a:rPr>
              <a:t>       					</a:t>
            </a:r>
            <a:endParaRPr lang="de-CH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1F5B50-D870-D049-AB8B-14B8F501C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3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40"/>
    </mc:Choice>
    <mc:Fallback xmlns="">
      <p:transition spd="slow" advTm="5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973631" y="1415176"/>
            <a:ext cx="7914581" cy="666551"/>
          </a:xfrm>
        </p:spPr>
        <p:txBody>
          <a:bodyPr/>
          <a:lstStyle/>
          <a:p>
            <a:r>
              <a:rPr lang="de-CH" sz="2400" dirty="0"/>
              <a:t>Prüfungen, Diplome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042335F-A23D-405E-94BD-B0E21E2F38FE}" type="datetime1">
              <a:rPr lang="de-DE" smtClean="0"/>
              <a:pPr>
                <a:defRPr/>
              </a:pPr>
              <a:t>29.08.2021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6308" y="2366917"/>
            <a:ext cx="7695526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CH" b="1" dirty="0"/>
              <a:t>Prüfungen:</a:t>
            </a:r>
            <a:endParaRPr lang="de-CH" sz="2000" b="1" dirty="0"/>
          </a:p>
          <a:p>
            <a:pPr marL="809625" lvl="1" indent="-4095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2147888" algn="l"/>
              </a:tabLst>
              <a:defRPr/>
            </a:pPr>
            <a:r>
              <a:rPr lang="de-CH" dirty="0"/>
              <a:t>nach 3 Jahren: Berufsmaturitätsprüfung (zählt auch für den schulischen Teil des Fähigkeitszeugnisses; interne Prüfung)</a:t>
            </a:r>
          </a:p>
          <a:p>
            <a:pPr marL="809625" lvl="1" indent="-409575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2147888" algn="l"/>
              </a:tabLst>
              <a:defRPr/>
            </a:pPr>
            <a:r>
              <a:rPr lang="de-CH" dirty="0" err="1"/>
              <a:t>berufspraktische</a:t>
            </a:r>
            <a:r>
              <a:rPr lang="de-CH" dirty="0"/>
              <a:t> Prüfung nach dem Praktikum (zentralisierte Prüfung)</a:t>
            </a:r>
          </a:p>
          <a:p>
            <a:pPr marL="400050"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tabLst>
                <a:tab pos="2147888" algn="l"/>
              </a:tabLst>
              <a:defRPr/>
            </a:pPr>
            <a:endParaRPr lang="de-CH" dirty="0"/>
          </a:p>
          <a:p>
            <a:pPr marL="0"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tabLst>
                <a:tab pos="2147888" algn="l"/>
              </a:tabLst>
              <a:defRPr/>
            </a:pPr>
            <a:r>
              <a:rPr lang="de-CH" b="1" dirty="0"/>
              <a:t>Diplome nach 4 Jahren:</a:t>
            </a:r>
          </a:p>
          <a:p>
            <a:pPr marL="742950" lvl="1" indent="-28575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dirty="0"/>
              <a:t>Eidgenössisches Fähigkeitszeugnis (EFZ) Kaufmann / Kauffrau</a:t>
            </a:r>
          </a:p>
          <a:p>
            <a:pPr marL="742950" lvl="1" indent="-28575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CH" dirty="0"/>
              <a:t>Berufsmaturität Typ Wirtschaft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defRPr/>
            </a:pPr>
            <a:endParaRPr lang="de-CH" dirty="0"/>
          </a:p>
          <a:p>
            <a:pPr marL="571500" lvl="1" indent="-17145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147888" algn="l"/>
              </a:tabLst>
              <a:defRPr/>
            </a:pPr>
            <a:endParaRPr lang="de-CH" sz="1050" dirty="0"/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endParaRPr lang="de-CH" dirty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CH" dirty="0"/>
              <a:t>	</a:t>
            </a:r>
            <a:r>
              <a:rPr lang="de-CH" dirty="0">
                <a:solidFill>
                  <a:srgbClr val="FF0000"/>
                </a:solidFill>
              </a:rPr>
              <a:t>       					</a:t>
            </a:r>
            <a:endParaRPr lang="de-CH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6AF6E6-5581-7F4E-A4D2-FE999ABBF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07"/>
    </mc:Choice>
    <mc:Fallback xmlns="">
      <p:transition spd="slow" advTm="39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PP_GymAlpenstrasse">
  <a:themeElements>
    <a:clrScheme name="GymMatur">
      <a:dk1>
        <a:srgbClr val="000000"/>
      </a:dk1>
      <a:lt1>
        <a:srgbClr val="FFFFFF"/>
      </a:lt1>
      <a:dk2>
        <a:srgbClr val="000000"/>
      </a:dk2>
      <a:lt2>
        <a:srgbClr val="E5352C"/>
      </a:lt2>
      <a:accent1>
        <a:srgbClr val="003888"/>
      </a:accent1>
      <a:accent2>
        <a:srgbClr val="9D9800"/>
      </a:accent2>
      <a:accent3>
        <a:srgbClr val="ED7703"/>
      </a:accent3>
      <a:accent4>
        <a:srgbClr val="E7AD00"/>
      </a:accent4>
      <a:accent5>
        <a:srgbClr val="6A9519"/>
      </a:accent5>
      <a:accent6>
        <a:srgbClr val="0094A5"/>
      </a:accent6>
      <a:hlink>
        <a:srgbClr val="000000"/>
      </a:hlink>
      <a:folHlink>
        <a:srgbClr val="50505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PPP_GymAlpenstrasse</Template>
  <TotalTime>0</TotalTime>
  <Words>614</Words>
  <Application>Microsoft Office PowerPoint</Application>
  <PresentationFormat>Bildschirmpräsentation (4:3)</PresentationFormat>
  <Paragraphs>134</Paragraphs>
  <Slides>14</Slides>
  <Notes>8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Wingdings</vt:lpstr>
      <vt:lpstr>PPP_GymAlpenstrasse</vt:lpstr>
      <vt:lpstr>PowerPoint-Präsentation</vt:lpstr>
      <vt:lpstr>Herzlich willkommen!</vt:lpstr>
      <vt:lpstr>Wirtschaftsmittelschule (WMS)</vt:lpstr>
      <vt:lpstr>Besonderheiten des Standorts Biel</vt:lpstr>
      <vt:lpstr>Zweisprachige Berufsmaturität</vt:lpstr>
      <vt:lpstr>   Auszeichnung 2018:  Label für die Zweisprachigkeit</vt:lpstr>
      <vt:lpstr>3 Pfeiler der Ausbildung:</vt:lpstr>
      <vt:lpstr>Berufspraxis</vt:lpstr>
      <vt:lpstr>Prüfungen, Diplome </vt:lpstr>
      <vt:lpstr>SchülerInnen der Wirtschaftsmittelschule</vt:lpstr>
      <vt:lpstr>SchülerInnen der Wirtschaftsmittelschule</vt:lpstr>
      <vt:lpstr>Aufnahme</vt:lpstr>
      <vt:lpstr>Aufnahmeprüfung</vt:lpstr>
      <vt:lpstr>Weitere Informationen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E. Nejedly</dc:creator>
  <cp:lastModifiedBy>Salm Annette, GBSL Lehrerin</cp:lastModifiedBy>
  <cp:revision>149</cp:revision>
  <cp:lastPrinted>2014-10-23T15:43:08Z</cp:lastPrinted>
  <dcterms:created xsi:type="dcterms:W3CDTF">2012-08-22T14:19:14Z</dcterms:created>
  <dcterms:modified xsi:type="dcterms:W3CDTF">2021-08-29T14:33:43Z</dcterms:modified>
</cp:coreProperties>
</file>