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8"/>
  </p:notesMasterIdLst>
  <p:handoutMasterIdLst>
    <p:handoutMasterId r:id="rId29"/>
  </p:handoutMasterIdLst>
  <p:sldIdLst>
    <p:sldId id="293" r:id="rId5"/>
    <p:sldId id="294" r:id="rId6"/>
    <p:sldId id="256" r:id="rId7"/>
    <p:sldId id="257" r:id="rId8"/>
    <p:sldId id="282" r:id="rId9"/>
    <p:sldId id="281" r:id="rId10"/>
    <p:sldId id="292" r:id="rId11"/>
    <p:sldId id="259" r:id="rId12"/>
    <p:sldId id="287" r:id="rId13"/>
    <p:sldId id="289" r:id="rId14"/>
    <p:sldId id="291" r:id="rId15"/>
    <p:sldId id="263" r:id="rId16"/>
    <p:sldId id="285" r:id="rId17"/>
    <p:sldId id="267" r:id="rId18"/>
    <p:sldId id="272" r:id="rId19"/>
    <p:sldId id="273" r:id="rId20"/>
    <p:sldId id="268" r:id="rId21"/>
    <p:sldId id="269" r:id="rId22"/>
    <p:sldId id="270" r:id="rId23"/>
    <p:sldId id="290" r:id="rId24"/>
    <p:sldId id="278" r:id="rId25"/>
    <p:sldId id="295" r:id="rId26"/>
    <p:sldId id="286" r:id="rId27"/>
  </p:sldIdLst>
  <p:sldSz cx="9144000" cy="6858000" type="screen4x3"/>
  <p:notesSz cx="6797675" cy="9928225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A331"/>
    <a:srgbClr val="A3A331"/>
    <a:srgbClr val="9BC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E9D007-ED36-48A4-BCB4-47A84E3F16A2}" v="370" dt="2020-08-17T12:25:37.3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3"/>
  </p:normalViewPr>
  <p:slideViewPr>
    <p:cSldViewPr snapToGrid="0" snapToObjects="1">
      <p:cViewPr varScale="1">
        <p:scale>
          <a:sx n="107" d="100"/>
          <a:sy n="107" d="100"/>
        </p:scale>
        <p:origin x="176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FD381-ED07-4D12-9D71-62669C4A97BF}" type="datetimeFigureOut">
              <a:rPr lang="de-CH" smtClean="0"/>
              <a:t>11.09.20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CBC46-4BFB-4C23-9B4E-0BF28D5CFDF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42591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4F1B5-309F-43B0-B36E-F0D7283708B8}" type="datetimeFigureOut">
              <a:rPr lang="de-CH" smtClean="0"/>
              <a:t>11.09.20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D6C74-75B1-4426-AB76-46E65CDB7FE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46403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>
                <a:solidFill>
                  <a:srgbClr val="FF0000"/>
                </a:solidFill>
              </a:rPr>
              <a:t>Schüler berichten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15B28-AA9D-4403-91EA-53D786B48CCA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22421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68400" y="1425600"/>
            <a:ext cx="7372350" cy="598850"/>
          </a:xfrm>
        </p:spPr>
        <p:txBody>
          <a:bodyPr/>
          <a:lstStyle>
            <a:lvl1pPr>
              <a:defRPr>
                <a:solidFill>
                  <a:srgbClr val="A1A331"/>
                </a:solidFill>
              </a:defRPr>
            </a:lvl1pPr>
          </a:lstStyle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68400" y="2024450"/>
            <a:ext cx="7372350" cy="1488496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8400" y="1425600"/>
            <a:ext cx="7225359" cy="571500"/>
          </a:xfrm>
        </p:spPr>
        <p:txBody>
          <a:bodyPr/>
          <a:lstStyle>
            <a:lvl1pPr>
              <a:defRPr>
                <a:solidFill>
                  <a:srgbClr val="A1A331"/>
                </a:solidFill>
              </a:defRPr>
            </a:lvl1pPr>
          </a:lstStyle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67501" y="2011732"/>
            <a:ext cx="7225358" cy="3846749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969686" y="1425906"/>
            <a:ext cx="7241253" cy="646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2939" y="2086837"/>
            <a:ext cx="7230112" cy="3806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2600" b="1" i="0" kern="1200">
          <a:solidFill>
            <a:srgbClr val="A1A331"/>
          </a:solidFill>
          <a:latin typeface="Arial"/>
          <a:ea typeface="+mj-ea"/>
          <a:cs typeface="Arial"/>
        </a:defRPr>
      </a:lvl1pPr>
    </p:titleStyle>
    <p:bodyStyle>
      <a:lvl1pPr marL="0" indent="-180000" algn="l" defTabSz="457200" rtl="0" eaLnBrk="1" latinLnBrk="0" hangingPunct="1">
        <a:lnSpc>
          <a:spcPts val="2400"/>
        </a:lnSpc>
        <a:spcBef>
          <a:spcPts val="0"/>
        </a:spcBef>
        <a:buFont typeface="Wingdings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hyperlink" Target="https://www.erz.be.ch/erz/de/index/mittelschule/mittelschule/fachmittelschule/aufnahme-_und_uebertrittsverfahren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2.png"/><Relationship Id="rId5" Type="http://schemas.openxmlformats.org/officeDocument/2006/relationships/hyperlink" Target="http://www.gbsl.ch/" TargetMode="External"/><Relationship Id="rId4" Type="http://schemas.openxmlformats.org/officeDocument/2006/relationships/hyperlink" Target="https://www.erz.be.ch/erz/de/index/mittelschule/mittelschule/fachmittelschule.assetref/dam/documents/ERZ/MBA/de/berufsberatung/Broschueren_Bildungsgrafik/FMS-d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3448" y="2487145"/>
            <a:ext cx="7372350" cy="598850"/>
          </a:xfrm>
        </p:spPr>
        <p:txBody>
          <a:bodyPr>
            <a:noAutofit/>
          </a:bodyPr>
          <a:lstStyle/>
          <a:p>
            <a:pPr algn="ctr"/>
            <a:r>
              <a:rPr lang="de-CH" sz="5400" dirty="0"/>
              <a:t>Fachmittelschule Biel-Seeland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63448" y="4395739"/>
            <a:ext cx="7718400" cy="2452958"/>
          </a:xfrm>
        </p:spPr>
        <p:txBody>
          <a:bodyPr>
            <a:normAutofit/>
          </a:bodyPr>
          <a:lstStyle/>
          <a:p>
            <a:endParaRPr lang="de-CH" sz="2800" dirty="0"/>
          </a:p>
          <a:p>
            <a:r>
              <a:rPr lang="de-CH" sz="2800" dirty="0"/>
              <a:t>Eine Abteilung des Gymnasiums Biel-Seeland (GBSL)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5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27"/>
    </mc:Choice>
    <mc:Fallback xmlns="">
      <p:transition spd="slow" advTm="27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Bildungsgang: </a:t>
            </a:r>
            <a:r>
              <a:rPr lang="de-DE" i="1" dirty="0"/>
              <a:t>Berufsfeldvertiefung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67500" y="2011732"/>
            <a:ext cx="7429367" cy="3846749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endParaRPr lang="de-CH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Berufsfeld Gesundheit: Fokus Naturwissenschaften</a:t>
            </a:r>
          </a:p>
          <a:p>
            <a:pPr>
              <a:spcBef>
                <a:spcPct val="50000"/>
              </a:spcBef>
            </a:pPr>
            <a:endParaRPr lang="de-CH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Berufsfeld Soziale Arbeit: Fokus Sozialwissenschaften</a:t>
            </a:r>
          </a:p>
          <a:p>
            <a:pPr>
              <a:spcBef>
                <a:spcPct val="50000"/>
              </a:spcBef>
            </a:pPr>
            <a:endParaRPr lang="de-CH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Berufsfeld Pädagogik: Fokus Pädagogik und musische Fächer</a:t>
            </a:r>
            <a:endParaRPr lang="de-D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2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12"/>
    </mc:Choice>
    <mc:Fallback xmlns="">
      <p:transition spd="slow" advTm="4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Bildungsgang: </a:t>
            </a:r>
            <a:r>
              <a:rPr lang="de-DE" i="1" dirty="0"/>
              <a:t>Persönlichkeitsbildung</a:t>
            </a:r>
            <a:endParaRPr lang="de-CH" i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de-CH" altLang="de-DE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Förderung der Sozial- und Selbstkompetenz</a:t>
            </a:r>
          </a:p>
          <a:p>
            <a:pPr>
              <a:lnSpc>
                <a:spcPct val="150000"/>
              </a:lnSpc>
              <a:defRPr/>
            </a:pPr>
            <a:r>
              <a:rPr lang="de-CH" altLang="de-DE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Gezieltes Training der Auftrittskompetenz</a:t>
            </a:r>
          </a:p>
          <a:p>
            <a:pPr>
              <a:lnSpc>
                <a:spcPct val="150000"/>
              </a:lnSpc>
              <a:defRPr/>
            </a:pPr>
            <a:r>
              <a:rPr lang="de-CH" altLang="de-DE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Selbständig handeln und beurteilen können</a:t>
            </a:r>
          </a:p>
          <a:p>
            <a:pPr>
              <a:lnSpc>
                <a:spcPct val="150000"/>
              </a:lnSpc>
              <a:defRPr/>
            </a:pPr>
            <a:r>
              <a:rPr lang="de-CH" altLang="de-DE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Selbstreflexion</a:t>
            </a:r>
          </a:p>
          <a:p>
            <a:pPr>
              <a:lnSpc>
                <a:spcPct val="150000"/>
              </a:lnSpc>
              <a:defRPr/>
            </a:pPr>
            <a:r>
              <a:rPr lang="de-CH" altLang="de-DE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Konfliktfähigkeit trainieren</a:t>
            </a:r>
          </a:p>
          <a:p>
            <a:pPr>
              <a:lnSpc>
                <a:spcPct val="150000"/>
              </a:lnSpc>
              <a:defRPr/>
            </a:pPr>
            <a:r>
              <a:rPr lang="de-CH" altLang="de-DE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Belastbarkeit</a:t>
            </a:r>
          </a:p>
          <a:p>
            <a:pPr>
              <a:lnSpc>
                <a:spcPct val="150000"/>
              </a:lnSpc>
              <a:defRPr/>
            </a:pPr>
            <a:r>
              <a:rPr lang="de-CH" altLang="de-DE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Verantwortung übernehmen </a:t>
            </a:r>
          </a:p>
          <a:p>
            <a:endParaRPr lang="de-CH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7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70"/>
    </mc:Choice>
    <mc:Fallback xmlns="">
      <p:transition spd="slow" advTm="75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3"/>
    </mc:Choice>
    <mc:Fallback xmlns="">
      <p:transition spd="slow" advTm="7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67500" y="2011732"/>
            <a:ext cx="7462821" cy="3858870"/>
          </a:xfrm>
        </p:spPr>
        <p:txBody>
          <a:bodyPr>
            <a:normAutofit fontScale="92500"/>
          </a:bodyPr>
          <a:lstStyle/>
          <a:p>
            <a:pPr indent="0">
              <a:spcBef>
                <a:spcPct val="50000"/>
              </a:spcBef>
              <a:buNone/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Fachmittelschulausweis (3 Jahre)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3 Wochen Schnupperpraktika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2 Wochen Praktikum in einer anderen Sprachregion der Schweiz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2 Wochen Berufsfeldpraktikum</a:t>
            </a:r>
          </a:p>
          <a:p>
            <a:pPr>
              <a:spcBef>
                <a:spcPct val="50000"/>
              </a:spcBef>
            </a:pPr>
            <a:endParaRPr lang="de-CH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spcBef>
                <a:spcPct val="50000"/>
              </a:spcBef>
              <a:buNone/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Fachmaturitätsausweis (1 Jahr)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Praktikum (Gesundheit und Soziale Arbeit)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6 Wochen Schulpraktikum (Pädagogik)</a:t>
            </a:r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8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86"/>
    </mc:Choice>
    <mc:Fallback xmlns="">
      <p:transition spd="slow" advTm="67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3"/>
    </mc:Choice>
    <mc:Fallback xmlns="">
      <p:transition spd="slow" advTm="8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Text Box 213"/>
          <p:cNvSpPr txBox="1">
            <a:spLocks noChangeArrowheads="1"/>
          </p:cNvSpPr>
          <p:nvPr/>
        </p:nvSpPr>
        <p:spPr bwMode="auto">
          <a:xfrm>
            <a:off x="5570048" y="2282824"/>
            <a:ext cx="3105640" cy="2779713"/>
          </a:xfrm>
          <a:prstGeom prst="rect">
            <a:avLst/>
          </a:prstGeom>
          <a:solidFill>
            <a:srgbClr val="CCDFF4"/>
          </a:solidFill>
          <a:ln>
            <a:noFill/>
          </a:ln>
          <a:effectLst/>
        </p:spPr>
        <p:txBody>
          <a:bodyPr bIns="180000" anchor="b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b="1" dirty="0">
                <a:solidFill>
                  <a:schemeClr val="tx1"/>
                </a:solidFill>
                <a:latin typeface="Arial" charset="0"/>
              </a:rPr>
              <a:t>Mittelschulbildung</a:t>
            </a:r>
          </a:p>
        </p:txBody>
      </p:sp>
      <p:sp>
        <p:nvSpPr>
          <p:cNvPr id="2091" name="Text Box 198"/>
          <p:cNvSpPr txBox="1">
            <a:spLocks noChangeArrowheads="1"/>
          </p:cNvSpPr>
          <p:nvPr/>
        </p:nvSpPr>
        <p:spPr bwMode="auto">
          <a:xfrm>
            <a:off x="547688" y="1547543"/>
            <a:ext cx="1887290" cy="705120"/>
          </a:xfrm>
          <a:prstGeom prst="rect">
            <a:avLst/>
          </a:prstGeom>
          <a:solidFill>
            <a:srgbClr val="993300"/>
          </a:solidFill>
          <a:ln>
            <a:noFill/>
          </a:ln>
          <a:effectLst/>
        </p:spPr>
        <p:txBody>
          <a:bodyPr wrap="square"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Höhere</a:t>
            </a:r>
            <a:br>
              <a:rPr lang="de-CH" alt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</a:br>
            <a:r>
              <a:rPr lang="de-CH" alt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Fachprüfungen (HFP)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Berufsprüfungen (BP)</a:t>
            </a:r>
            <a:endParaRPr lang="en-US" altLang="de-DE" sz="1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092" name="Text Box 199"/>
          <p:cNvSpPr txBox="1">
            <a:spLocks noChangeArrowheads="1"/>
          </p:cNvSpPr>
          <p:nvPr/>
        </p:nvSpPr>
        <p:spPr bwMode="auto">
          <a:xfrm>
            <a:off x="2478696" y="1546860"/>
            <a:ext cx="1528762" cy="705600"/>
          </a:xfrm>
          <a:prstGeom prst="rect">
            <a:avLst/>
          </a:prstGeom>
          <a:solidFill>
            <a:srgbClr val="993300"/>
          </a:solidFill>
          <a:ln>
            <a:noFill/>
          </a:ln>
          <a:effectLst/>
        </p:spPr>
        <p:txBody>
          <a:bodyPr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de-CH" alt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Höhere Fachschulen (HF)</a:t>
            </a:r>
            <a:endParaRPr lang="en-US" altLang="de-DE" sz="1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093" name="Text Box 200"/>
          <p:cNvSpPr txBox="1">
            <a:spLocks noChangeArrowheads="1"/>
          </p:cNvSpPr>
          <p:nvPr/>
        </p:nvSpPr>
        <p:spPr bwMode="auto">
          <a:xfrm>
            <a:off x="4051176" y="1546860"/>
            <a:ext cx="1484313" cy="705803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txBody>
          <a:bodyPr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Fachhochschulen (FH)</a:t>
            </a:r>
            <a:endParaRPr lang="en-US" altLang="de-DE" sz="14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094" name="Text Box 201"/>
          <p:cNvSpPr txBox="1">
            <a:spLocks noChangeArrowheads="1"/>
          </p:cNvSpPr>
          <p:nvPr/>
        </p:nvSpPr>
        <p:spPr bwMode="auto">
          <a:xfrm>
            <a:off x="5571587" y="1546860"/>
            <a:ext cx="1530350" cy="7056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txBody>
          <a:bodyPr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Pädagogische Hochschulen (PH)</a:t>
            </a:r>
            <a:endParaRPr lang="en-US" altLang="de-DE" sz="14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095" name="Text Box 202"/>
          <p:cNvSpPr txBox="1">
            <a:spLocks noChangeArrowheads="1"/>
          </p:cNvSpPr>
          <p:nvPr/>
        </p:nvSpPr>
        <p:spPr bwMode="auto">
          <a:xfrm>
            <a:off x="7144386" y="1546543"/>
            <a:ext cx="1528762" cy="7056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txBody>
          <a:bodyPr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Universitäten</a:t>
            </a:r>
            <a:b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</a:b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und ETH</a:t>
            </a:r>
            <a:endParaRPr lang="en-US" altLang="de-DE" sz="14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2183" name="Gruppieren 2182"/>
          <p:cNvGrpSpPr/>
          <p:nvPr/>
        </p:nvGrpSpPr>
        <p:grpSpPr>
          <a:xfrm>
            <a:off x="547689" y="5156200"/>
            <a:ext cx="8140349" cy="776287"/>
            <a:chOff x="547688" y="5156200"/>
            <a:chExt cx="8497887" cy="776287"/>
          </a:xfrm>
        </p:grpSpPr>
        <p:sp>
          <p:nvSpPr>
            <p:cNvPr id="2080" name="AutoShape 186"/>
            <p:cNvSpPr>
              <a:spLocks noChangeArrowheads="1"/>
            </p:cNvSpPr>
            <p:nvPr/>
          </p:nvSpPr>
          <p:spPr bwMode="auto">
            <a:xfrm>
              <a:off x="4211960" y="5157788"/>
              <a:ext cx="431800" cy="7143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bg2"/>
                  </a:solidFill>
                  <a:latin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CH" altLang="de-DE" sz="2400">
                <a:solidFill>
                  <a:schemeClr val="tx1"/>
                </a:solidFill>
                <a:latin typeface="Times" pitchFamily="18" charset="0"/>
              </a:endParaRPr>
            </a:p>
          </p:txBody>
        </p:sp>
        <p:sp>
          <p:nvSpPr>
            <p:cNvPr id="2081" name="AutoShape 187"/>
            <p:cNvSpPr>
              <a:spLocks noChangeArrowheads="1"/>
            </p:cNvSpPr>
            <p:nvPr/>
          </p:nvSpPr>
          <p:spPr bwMode="auto">
            <a:xfrm>
              <a:off x="6894513" y="5156200"/>
              <a:ext cx="431800" cy="71438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bg2"/>
                  </a:solidFill>
                  <a:latin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CH" altLang="de-DE" sz="2400">
                <a:solidFill>
                  <a:schemeClr val="tx1"/>
                </a:solidFill>
                <a:latin typeface="Times" pitchFamily="18" charset="0"/>
              </a:endParaRPr>
            </a:p>
          </p:txBody>
        </p:sp>
        <p:sp>
          <p:nvSpPr>
            <p:cNvPr id="2099" name="Text Box 207"/>
            <p:cNvSpPr txBox="1">
              <a:spLocks noChangeArrowheads="1"/>
            </p:cNvSpPr>
            <p:nvPr/>
          </p:nvSpPr>
          <p:spPr bwMode="auto">
            <a:xfrm>
              <a:off x="547688" y="5229224"/>
              <a:ext cx="8497887" cy="7032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no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bg2"/>
                  </a:solidFill>
                  <a:latin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de-CH" altLang="de-DE" sz="14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Volksschule</a:t>
              </a:r>
            </a:p>
          </p:txBody>
        </p:sp>
      </p:grpSp>
      <p:sp>
        <p:nvSpPr>
          <p:cNvPr id="2100" name="Text Box 208"/>
          <p:cNvSpPr txBox="1">
            <a:spLocks noChangeArrowheads="1"/>
          </p:cNvSpPr>
          <p:nvPr/>
        </p:nvSpPr>
        <p:spPr bwMode="auto">
          <a:xfrm>
            <a:off x="547688" y="980728"/>
            <a:ext cx="8128000" cy="5091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Weiterbildung</a:t>
            </a:r>
          </a:p>
        </p:txBody>
      </p:sp>
      <p:sp>
        <p:nvSpPr>
          <p:cNvPr id="2102" name="Text Box 210"/>
          <p:cNvSpPr txBox="1">
            <a:spLocks noChangeArrowheads="1"/>
          </p:cNvSpPr>
          <p:nvPr/>
        </p:nvSpPr>
        <p:spPr bwMode="auto">
          <a:xfrm rot="-5400000">
            <a:off x="7503318" y="3520281"/>
            <a:ext cx="2779713" cy="304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 err="1">
                <a:solidFill>
                  <a:schemeClr val="tx1"/>
                </a:solidFill>
                <a:latin typeface="Arial" charset="0"/>
              </a:rPr>
              <a:t>Sekstufe</a:t>
            </a:r>
            <a:r>
              <a:rPr lang="de-CH" altLang="de-DE" sz="1400" dirty="0">
                <a:solidFill>
                  <a:schemeClr val="tx1"/>
                </a:solidFill>
                <a:latin typeface="Arial" charset="0"/>
              </a:rPr>
              <a:t> II</a:t>
            </a:r>
            <a:endParaRPr lang="en-US" altLang="de-DE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107" name="Text Box 215"/>
          <p:cNvSpPr txBox="1">
            <a:spLocks noChangeArrowheads="1"/>
          </p:cNvSpPr>
          <p:nvPr/>
        </p:nvSpPr>
        <p:spPr bwMode="auto">
          <a:xfrm>
            <a:off x="547689" y="2282825"/>
            <a:ext cx="4987800" cy="2779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square" bIns="180000" anchor="b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b="1" dirty="0">
                <a:solidFill>
                  <a:schemeClr val="tx1"/>
                </a:solidFill>
                <a:latin typeface="Arial" charset="0"/>
              </a:rPr>
              <a:t>Berufliche Grundbildung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3504" y="1547543"/>
            <a:ext cx="400110" cy="351499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vert270" wrap="square">
            <a:spAutoFit/>
          </a:bodyPr>
          <a:lstStyle/>
          <a:p>
            <a:pPr algn="ctr" eaLnBrk="1" hangingPunct="1"/>
            <a:r>
              <a:rPr lang="de-CH" alt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Weiterbildung</a:t>
            </a:r>
          </a:p>
        </p:txBody>
      </p:sp>
      <p:sp>
        <p:nvSpPr>
          <p:cNvPr id="2140" name="Rechteck 1"/>
          <p:cNvSpPr>
            <a:spLocks noChangeArrowheads="1"/>
          </p:cNvSpPr>
          <p:nvPr/>
        </p:nvSpPr>
        <p:spPr bwMode="auto">
          <a:xfrm>
            <a:off x="498475" y="3209925"/>
            <a:ext cx="49213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2400">
              <a:solidFill>
                <a:schemeClr val="tx1"/>
              </a:solidFill>
              <a:latin typeface="Times" pitchFamily="18" charset="0"/>
            </a:endParaRPr>
          </a:p>
        </p:txBody>
      </p:sp>
      <p:cxnSp>
        <p:nvCxnSpPr>
          <p:cNvPr id="10" name="Gewinkelte Verbindung 9"/>
          <p:cNvCxnSpPr/>
          <p:nvPr/>
        </p:nvCxnSpPr>
        <p:spPr bwMode="auto">
          <a:xfrm rot="16200000" flipV="1">
            <a:off x="1293875" y="2451708"/>
            <a:ext cx="1603376" cy="1208459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mit Pfeil 11"/>
          <p:cNvCxnSpPr/>
          <p:nvPr/>
        </p:nvCxnSpPr>
        <p:spPr bwMode="auto">
          <a:xfrm flipV="1">
            <a:off x="2983706" y="2254250"/>
            <a:ext cx="0" cy="16033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 Verbindung mit Pfeil 29"/>
          <p:cNvCxnSpPr/>
          <p:nvPr/>
        </p:nvCxnSpPr>
        <p:spPr bwMode="auto">
          <a:xfrm flipV="1">
            <a:off x="4263708" y="2254250"/>
            <a:ext cx="0" cy="10985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34" name="Gruppieren 133"/>
          <p:cNvGrpSpPr/>
          <p:nvPr/>
        </p:nvGrpSpPr>
        <p:grpSpPr>
          <a:xfrm>
            <a:off x="3767138" y="2252143"/>
            <a:ext cx="2088000" cy="1599133"/>
            <a:chOff x="3767138" y="2252143"/>
            <a:chExt cx="2088000" cy="1599133"/>
          </a:xfrm>
        </p:grpSpPr>
        <p:cxnSp>
          <p:nvCxnSpPr>
            <p:cNvPr id="2048" name="Gewinkelte Verbindung 2047"/>
            <p:cNvCxnSpPr/>
            <p:nvPr/>
          </p:nvCxnSpPr>
          <p:spPr bwMode="auto">
            <a:xfrm rot="16200000" flipV="1">
              <a:off x="4181138" y="1838143"/>
              <a:ext cx="1260000" cy="2088000"/>
            </a:xfrm>
            <a:prstGeom prst="bentConnector3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3" name="Gerade Verbindung 132"/>
            <p:cNvCxnSpPr/>
            <p:nvPr/>
          </p:nvCxnSpPr>
          <p:spPr bwMode="auto">
            <a:xfrm flipV="1">
              <a:off x="5652120" y="2884488"/>
              <a:ext cx="0" cy="9667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36" name="Gewinkelte Verbindung 135"/>
          <p:cNvCxnSpPr>
            <a:stCxn id="2128" idx="0"/>
          </p:cNvCxnSpPr>
          <p:nvPr/>
        </p:nvCxnSpPr>
        <p:spPr bwMode="auto">
          <a:xfrm rot="16200000" flipV="1">
            <a:off x="5346577" y="2333750"/>
            <a:ext cx="1098550" cy="939550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8" name="Gewinkelte Verbindung 137"/>
          <p:cNvCxnSpPr/>
          <p:nvPr/>
        </p:nvCxnSpPr>
        <p:spPr bwMode="auto">
          <a:xfrm rot="16200000" flipV="1">
            <a:off x="6570700" y="2471181"/>
            <a:ext cx="1100658" cy="662582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0" name="Gerade Verbindung mit Pfeil 139"/>
          <p:cNvCxnSpPr/>
          <p:nvPr/>
        </p:nvCxnSpPr>
        <p:spPr bwMode="auto">
          <a:xfrm flipV="1">
            <a:off x="8244408" y="2252142"/>
            <a:ext cx="0" cy="111574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1" name="Gewinkelte Verbindung 150"/>
          <p:cNvCxnSpPr/>
          <p:nvPr/>
        </p:nvCxnSpPr>
        <p:spPr bwMode="auto">
          <a:xfrm rot="5400000" flipH="1" flipV="1">
            <a:off x="5877613" y="1388142"/>
            <a:ext cx="1080000" cy="2808000"/>
          </a:xfrm>
          <a:prstGeom prst="bentConnector3">
            <a:avLst>
              <a:gd name="adj1" fmla="val 2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2" name="Gewinkelte Verbindung 191"/>
          <p:cNvCxnSpPr/>
          <p:nvPr/>
        </p:nvCxnSpPr>
        <p:spPr bwMode="auto">
          <a:xfrm rot="5400000" flipH="1" flipV="1">
            <a:off x="3455816" y="1604663"/>
            <a:ext cx="1620000" cy="2916000"/>
          </a:xfrm>
          <a:prstGeom prst="bentConnector3">
            <a:avLst>
              <a:gd name="adj1" fmla="val 80889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6" name="Gewinkelte Verbindung 195"/>
          <p:cNvCxnSpPr/>
          <p:nvPr/>
        </p:nvCxnSpPr>
        <p:spPr bwMode="auto">
          <a:xfrm rot="16200000" flipV="1">
            <a:off x="5881153" y="1579525"/>
            <a:ext cx="1098551" cy="2448000"/>
          </a:xfrm>
          <a:prstGeom prst="bentConnector3">
            <a:avLst>
              <a:gd name="adj1" fmla="val 61142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9" name="Gewinkelte Verbindung 198"/>
          <p:cNvCxnSpPr/>
          <p:nvPr/>
        </p:nvCxnSpPr>
        <p:spPr bwMode="auto">
          <a:xfrm rot="16200000" flipV="1">
            <a:off x="4791025" y="805525"/>
            <a:ext cx="1098551" cy="3996000"/>
          </a:xfrm>
          <a:prstGeom prst="bentConnector3">
            <a:avLst>
              <a:gd name="adj1" fmla="val 36976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1" name="Gewinkelte Verbindung 200"/>
          <p:cNvCxnSpPr/>
          <p:nvPr/>
        </p:nvCxnSpPr>
        <p:spPr bwMode="auto">
          <a:xfrm rot="5400000" flipH="1" flipV="1">
            <a:off x="4958858" y="1746615"/>
            <a:ext cx="1080000" cy="2088000"/>
          </a:xfrm>
          <a:prstGeom prst="bentConnector3">
            <a:avLst>
              <a:gd name="adj1" fmla="val 11806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96" name="Text Box 204"/>
          <p:cNvSpPr txBox="1">
            <a:spLocks noChangeArrowheads="1"/>
          </p:cNvSpPr>
          <p:nvPr/>
        </p:nvSpPr>
        <p:spPr bwMode="auto">
          <a:xfrm>
            <a:off x="1116013" y="3991592"/>
            <a:ext cx="1198562" cy="50359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txBody>
          <a:bodyPr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EBA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(</a:t>
            </a:r>
            <a:r>
              <a:rPr lang="de-CH" altLang="de-DE" sz="1400" dirty="0" err="1">
                <a:solidFill>
                  <a:schemeClr val="tx1"/>
                </a:solidFill>
                <a:latin typeface="Franklin Gothic Book" panose="020B0503020102020204" pitchFamily="34" charset="0"/>
              </a:rPr>
              <a:t>eidg</a:t>
            </a: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. Attest)</a:t>
            </a:r>
            <a:endParaRPr lang="en-US" altLang="de-DE" sz="14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106" name="Text Box 214"/>
          <p:cNvSpPr txBox="1">
            <a:spLocks noChangeArrowheads="1"/>
          </p:cNvSpPr>
          <p:nvPr/>
        </p:nvSpPr>
        <p:spPr bwMode="auto">
          <a:xfrm>
            <a:off x="2400299" y="3851276"/>
            <a:ext cx="2795587" cy="65881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txBody>
          <a:bodyPr wrap="square"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EFZ</a:t>
            </a:r>
            <a:b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</a:b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(</a:t>
            </a:r>
            <a:r>
              <a:rPr lang="de-CH" altLang="de-DE" sz="1400" dirty="0" err="1">
                <a:solidFill>
                  <a:schemeClr val="tx1"/>
                </a:solidFill>
                <a:latin typeface="Franklin Gothic Book" panose="020B0503020102020204" pitchFamily="34" charset="0"/>
              </a:rPr>
              <a:t>eidg</a:t>
            </a: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. Fähigkeitszeugnis)</a:t>
            </a:r>
            <a:endParaRPr lang="en-US" altLang="de-DE" sz="14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123" name="Text Box 242"/>
          <p:cNvSpPr txBox="1">
            <a:spLocks noChangeArrowheads="1"/>
          </p:cNvSpPr>
          <p:nvPr/>
        </p:nvSpPr>
        <p:spPr bwMode="auto">
          <a:xfrm>
            <a:off x="7158038" y="3352800"/>
            <a:ext cx="1530000" cy="11572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Gymnasiale Maturität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(Gymnasien)</a:t>
            </a:r>
            <a:endParaRPr lang="en-US" altLang="de-DE" sz="14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128" name="Text Box 247"/>
          <p:cNvSpPr txBox="1">
            <a:spLocks noChangeArrowheads="1"/>
          </p:cNvSpPr>
          <p:nvPr/>
        </p:nvSpPr>
        <p:spPr bwMode="auto">
          <a:xfrm>
            <a:off x="5740400" y="3352800"/>
            <a:ext cx="1250454" cy="433388"/>
          </a:xfrm>
          <a:prstGeom prst="rect">
            <a:avLst/>
          </a:prstGeom>
          <a:solidFill>
            <a:srgbClr val="6699FF"/>
          </a:solidFill>
          <a:ln>
            <a:noFill/>
          </a:ln>
          <a:effectLst/>
        </p:spPr>
        <p:txBody>
          <a:bodyPr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Fachmaturität</a:t>
            </a:r>
            <a:endParaRPr lang="en-US" altLang="de-DE" sz="1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133" name="Text Box 203"/>
          <p:cNvSpPr txBox="1">
            <a:spLocks noChangeArrowheads="1"/>
          </p:cNvSpPr>
          <p:nvPr/>
        </p:nvSpPr>
        <p:spPr bwMode="auto">
          <a:xfrm>
            <a:off x="3329781" y="3352800"/>
            <a:ext cx="1855787" cy="43338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</p:spPr>
        <p:txBody>
          <a:bodyPr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Berufsmaturität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BM1 / BM2</a:t>
            </a:r>
            <a:endParaRPr lang="en-US" altLang="de-DE" sz="14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097" name="Text Box 205"/>
          <p:cNvSpPr txBox="1">
            <a:spLocks noChangeArrowheads="1"/>
          </p:cNvSpPr>
          <p:nvPr/>
        </p:nvSpPr>
        <p:spPr bwMode="auto">
          <a:xfrm>
            <a:off x="1116013" y="4967615"/>
            <a:ext cx="2042223" cy="523220"/>
          </a:xfrm>
          <a:prstGeom prst="rect">
            <a:avLst/>
          </a:prstGeom>
          <a:solidFill>
            <a:srgbClr val="CCCC00"/>
          </a:solidFill>
          <a:ln>
            <a:noFill/>
          </a:ln>
          <a:effectLst/>
        </p:spPr>
        <p:txBody>
          <a:bodyPr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Brückenangebote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(BVS, </a:t>
            </a:r>
            <a:r>
              <a:rPr lang="de-CH" altLang="de-DE" sz="1400" dirty="0" err="1">
                <a:solidFill>
                  <a:schemeClr val="tx1"/>
                </a:solidFill>
                <a:latin typeface="Franklin Gothic Book" panose="020B0503020102020204" pitchFamily="34" charset="0"/>
              </a:rPr>
              <a:t>Vorlehre</a:t>
            </a:r>
            <a:r>
              <a:rPr lang="de-CH" altLang="de-DE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, SEMO)</a:t>
            </a:r>
            <a:endParaRPr lang="en-US" altLang="de-DE" sz="14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9" name="Text Box 209"/>
          <p:cNvSpPr txBox="1">
            <a:spLocks noChangeArrowheads="1"/>
          </p:cNvSpPr>
          <p:nvPr/>
        </p:nvSpPr>
        <p:spPr bwMode="auto">
          <a:xfrm rot="-5400000">
            <a:off x="-191058" y="4739250"/>
            <a:ext cx="1931986" cy="454491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 anchor="ctr">
            <a:no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Berufsabschluss für Erwachsene</a:t>
            </a:r>
          </a:p>
        </p:txBody>
      </p:sp>
      <p:sp>
        <p:nvSpPr>
          <p:cNvPr id="130" name="AutoShape 190"/>
          <p:cNvSpPr>
            <a:spLocks noChangeArrowheads="1"/>
          </p:cNvSpPr>
          <p:nvPr/>
        </p:nvSpPr>
        <p:spPr bwMode="auto">
          <a:xfrm rot="5400000">
            <a:off x="6937949" y="4111007"/>
            <a:ext cx="431800" cy="71438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240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2083" name="AutoShape 189"/>
          <p:cNvSpPr>
            <a:spLocks noChangeArrowheads="1"/>
          </p:cNvSpPr>
          <p:nvPr/>
        </p:nvSpPr>
        <p:spPr bwMode="auto">
          <a:xfrm>
            <a:off x="4214018" y="3782410"/>
            <a:ext cx="431800" cy="71438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240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2084" name="AutoShape 190"/>
          <p:cNvSpPr>
            <a:spLocks noChangeArrowheads="1"/>
          </p:cNvSpPr>
          <p:nvPr/>
        </p:nvSpPr>
        <p:spPr bwMode="auto">
          <a:xfrm rot="5400000">
            <a:off x="2134394" y="4180681"/>
            <a:ext cx="431800" cy="71438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 sz="2400">
              <a:solidFill>
                <a:schemeClr val="tx1"/>
              </a:solidFill>
              <a:latin typeface="Times" pitchFamily="18" charset="0"/>
            </a:endParaRPr>
          </a:p>
        </p:txBody>
      </p:sp>
      <p:grpSp>
        <p:nvGrpSpPr>
          <p:cNvPr id="2182" name="Gruppieren 2181"/>
          <p:cNvGrpSpPr/>
          <p:nvPr/>
        </p:nvGrpSpPr>
        <p:grpSpPr>
          <a:xfrm>
            <a:off x="5459208" y="3779838"/>
            <a:ext cx="1741758" cy="730250"/>
            <a:chOff x="5459208" y="3779838"/>
            <a:chExt cx="1741758" cy="730250"/>
          </a:xfrm>
        </p:grpSpPr>
        <p:sp>
          <p:nvSpPr>
            <p:cNvPr id="2098" name="Text Box 206"/>
            <p:cNvSpPr txBox="1">
              <a:spLocks noChangeArrowheads="1"/>
            </p:cNvSpPr>
            <p:nvPr/>
          </p:nvSpPr>
          <p:spPr bwMode="auto">
            <a:xfrm>
              <a:off x="5459208" y="3851276"/>
              <a:ext cx="1741758" cy="658812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ffectLst/>
          </p:spPr>
          <p:txBody>
            <a:bodyPr lIns="36000" tIns="36000" rIns="36000" bIns="36000" anchor="ctr">
              <a:no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bg2"/>
                  </a:solidFill>
                  <a:latin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de-CH" altLang="de-DE" sz="14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Fachmittelschul-ausweis</a:t>
              </a: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de-CH" altLang="de-DE" sz="14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(Fachmittelschulen)</a:t>
              </a:r>
              <a:endParaRPr lang="en-US" altLang="de-DE" sz="1400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131" name="AutoShape 189"/>
            <p:cNvSpPr>
              <a:spLocks noChangeArrowheads="1"/>
            </p:cNvSpPr>
            <p:nvPr/>
          </p:nvSpPr>
          <p:spPr bwMode="auto">
            <a:xfrm>
              <a:off x="6012160" y="3779838"/>
              <a:ext cx="431800" cy="71438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bg2"/>
                  </a:solidFill>
                  <a:latin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CH" altLang="de-DE" sz="2400">
                <a:solidFill>
                  <a:schemeClr val="tx1"/>
                </a:solidFill>
                <a:latin typeface="Times" pitchFamily="18" charset="0"/>
              </a:endParaRPr>
            </a:p>
          </p:txBody>
        </p:sp>
      </p:grpSp>
      <p:sp>
        <p:nvSpPr>
          <p:cNvPr id="203" name="Text Box 210"/>
          <p:cNvSpPr txBox="1">
            <a:spLocks noChangeArrowheads="1"/>
          </p:cNvSpPr>
          <p:nvPr/>
        </p:nvSpPr>
        <p:spPr bwMode="auto">
          <a:xfrm rot="-5400000">
            <a:off x="8540616" y="1747703"/>
            <a:ext cx="705120" cy="304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bg2"/>
                </a:solidFill>
                <a:latin typeface="Helvetic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  <a:latin typeface="Arial" charset="0"/>
              </a:rPr>
              <a:t>Tertiär</a:t>
            </a:r>
            <a:endParaRPr lang="en-US" altLang="de-DE" sz="1400" dirty="0">
              <a:solidFill>
                <a:schemeClr val="tx1"/>
              </a:solidFill>
              <a:latin typeface="Arial" charset="0"/>
            </a:endParaRPr>
          </a:p>
        </p:txBody>
      </p:sp>
      <p:cxnSp>
        <p:nvCxnSpPr>
          <p:cNvPr id="4" name="Gerade Verbindung mit Pfeil 3"/>
          <p:cNvCxnSpPr/>
          <p:nvPr/>
        </p:nvCxnSpPr>
        <p:spPr bwMode="auto">
          <a:xfrm flipV="1">
            <a:off x="6084168" y="2250615"/>
            <a:ext cx="0" cy="110218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Gewinkelte Verbindung 135"/>
          <p:cNvCxnSpPr/>
          <p:nvPr/>
        </p:nvCxnSpPr>
        <p:spPr bwMode="auto">
          <a:xfrm rot="5400000" flipH="1" flipV="1">
            <a:off x="6576739" y="2357510"/>
            <a:ext cx="1051009" cy="930179"/>
          </a:xfrm>
          <a:prstGeom prst="bentConnector3">
            <a:avLst>
              <a:gd name="adj1" fmla="val 44646"/>
            </a:avLst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6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567">
        <p:cut/>
      </p:transition>
    </mc:Choice>
    <mc:Fallback xmlns="">
      <p:transition advTm="50567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CH" dirty="0">
                <a:latin typeface="Arial" pitchFamily="34" charset="0"/>
                <a:cs typeface="Arial" pitchFamily="34" charset="0"/>
              </a:rPr>
            </a:br>
            <a:endParaRPr lang="de-CH" dirty="0"/>
          </a:p>
        </p:txBody>
      </p:sp>
      <p:sp>
        <p:nvSpPr>
          <p:cNvPr id="3" name="Rechteck 2"/>
          <p:cNvSpPr/>
          <p:nvPr/>
        </p:nvSpPr>
        <p:spPr>
          <a:xfrm>
            <a:off x="3148429" y="4725144"/>
            <a:ext cx="5592021" cy="1247394"/>
          </a:xfrm>
          <a:prstGeom prst="rect">
            <a:avLst/>
          </a:prstGeom>
          <a:solidFill>
            <a:srgbClr val="A3A33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Jahre Fachmittelschule</a:t>
            </a:r>
          </a:p>
        </p:txBody>
      </p:sp>
      <p:sp>
        <p:nvSpPr>
          <p:cNvPr id="9" name="Rechteck 8"/>
          <p:cNvSpPr/>
          <p:nvPr/>
        </p:nvSpPr>
        <p:spPr>
          <a:xfrm>
            <a:off x="7455673" y="4086748"/>
            <a:ext cx="1284777" cy="5823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Jahre</a:t>
            </a:r>
          </a:p>
          <a:p>
            <a:pPr algn="ctr"/>
            <a:r>
              <a:rPr lang="de-CH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Gymnasium</a:t>
            </a:r>
          </a:p>
        </p:txBody>
      </p:sp>
      <p:sp>
        <p:nvSpPr>
          <p:cNvPr id="12" name="Rechteck 11"/>
          <p:cNvSpPr/>
          <p:nvPr/>
        </p:nvSpPr>
        <p:spPr>
          <a:xfrm>
            <a:off x="7455673" y="2571744"/>
            <a:ext cx="1284777" cy="142807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Universität</a:t>
            </a:r>
          </a:p>
        </p:txBody>
      </p:sp>
      <p:sp>
        <p:nvSpPr>
          <p:cNvPr id="13" name="Rechteck 12"/>
          <p:cNvSpPr/>
          <p:nvPr/>
        </p:nvSpPr>
        <p:spPr>
          <a:xfrm>
            <a:off x="6082175" y="4429132"/>
            <a:ext cx="1264618" cy="235108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Fachmatur</a:t>
            </a:r>
          </a:p>
        </p:txBody>
      </p:sp>
      <p:sp>
        <p:nvSpPr>
          <p:cNvPr id="14" name="Rechteck 13"/>
          <p:cNvSpPr/>
          <p:nvPr/>
        </p:nvSpPr>
        <p:spPr>
          <a:xfrm>
            <a:off x="6087040" y="3270243"/>
            <a:ext cx="1259753" cy="1064007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Päd. Hoch-schule PH</a:t>
            </a:r>
          </a:p>
        </p:txBody>
      </p:sp>
      <p:sp>
        <p:nvSpPr>
          <p:cNvPr id="15" name="Rechteck 14"/>
          <p:cNvSpPr/>
          <p:nvPr/>
        </p:nvSpPr>
        <p:spPr>
          <a:xfrm>
            <a:off x="3148429" y="3702305"/>
            <a:ext cx="1322564" cy="9624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Höhere </a:t>
            </a:r>
          </a:p>
          <a:p>
            <a:pPr algn="ctr"/>
            <a:r>
              <a:rPr lang="de-CH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Fachschule HF</a:t>
            </a:r>
          </a:p>
        </p:txBody>
      </p:sp>
      <p:sp>
        <p:nvSpPr>
          <p:cNvPr id="16" name="Rechteck 15"/>
          <p:cNvSpPr/>
          <p:nvPr/>
        </p:nvSpPr>
        <p:spPr>
          <a:xfrm>
            <a:off x="4587362" y="4429132"/>
            <a:ext cx="1391032" cy="242200"/>
          </a:xfrm>
          <a:prstGeom prst="rect">
            <a:avLst/>
          </a:prstGeom>
          <a:solidFill>
            <a:srgbClr val="A3A33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Fachmatur</a:t>
            </a:r>
          </a:p>
        </p:txBody>
      </p:sp>
      <p:sp>
        <p:nvSpPr>
          <p:cNvPr id="17" name="Rechteck 16"/>
          <p:cNvSpPr/>
          <p:nvPr/>
        </p:nvSpPr>
        <p:spPr>
          <a:xfrm>
            <a:off x="4587362" y="3275950"/>
            <a:ext cx="1391031" cy="1060566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Fachhoch-schule FH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307504" y="3299974"/>
            <a:ext cx="821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Diplom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4777771" y="2628116"/>
            <a:ext cx="992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Master</a:t>
            </a:r>
          </a:p>
          <a:p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Bachelor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7592954" y="1891354"/>
            <a:ext cx="992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Master</a:t>
            </a:r>
          </a:p>
          <a:p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Bachelor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25814" y="2193922"/>
            <a:ext cx="2754746" cy="3477875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endParaRPr lang="de-CH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FM Gesundheit und </a:t>
            </a:r>
            <a:b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FM Soziale Arbeit</a:t>
            </a: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- Praktikum 1 Jahr </a:t>
            </a: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- Fachmaturitätsarbeit</a:t>
            </a: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- Prüfung (Präsentation)</a:t>
            </a:r>
          </a:p>
          <a:p>
            <a:pPr marL="285750" indent="-285750">
              <a:buFontTx/>
              <a:buChar char="-"/>
            </a:pPr>
            <a:endParaRPr lang="de-CH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FM Pädagogik </a:t>
            </a: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- Vorpraktikum 6 Wochen</a:t>
            </a: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- Fachmaturitätsarbeit</a:t>
            </a: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- Prüfung (Präsentation)</a:t>
            </a: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- Unterricht (25 Wochen)</a:t>
            </a: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- Abschlussprüfungen</a:t>
            </a:r>
          </a:p>
          <a:p>
            <a:pPr>
              <a:buFontTx/>
              <a:buChar char="-"/>
            </a:pPr>
            <a:endParaRPr lang="de-CH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211809" y="2629619"/>
            <a:ext cx="992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Master</a:t>
            </a:r>
          </a:p>
          <a:p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Bachelor</a:t>
            </a: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968400" y="1319854"/>
            <a:ext cx="7225359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>
                <a:solidFill>
                  <a:srgbClr val="A1A33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/>
              <a:t>Die Anschlussmöglichkeiten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2902692" y="2041451"/>
            <a:ext cx="10633" cy="39310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6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03"/>
    </mc:Choice>
    <mc:Fallback xmlns="">
      <p:transition spd="slow" advTm="27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29"/>
    </mc:Choice>
    <mc:Fallback xmlns="">
      <p:transition spd="slow" advTm="24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20"/>
    </mc:Choice>
    <mc:Fallback xmlns="">
      <p:transition spd="slow" advTm="17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9"/>
    </mc:Choice>
    <mc:Fallback xmlns="">
      <p:transition spd="slow" advTm="5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0998" y="1473200"/>
            <a:ext cx="3683328" cy="571500"/>
          </a:xfrm>
        </p:spPr>
        <p:txBody>
          <a:bodyPr/>
          <a:lstStyle/>
          <a:p>
            <a:r>
              <a:rPr lang="de-CH" dirty="0"/>
              <a:t>Die Schulleitung FMS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700337" y="1581808"/>
            <a:ext cx="4244650" cy="4314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Martin Raaflaub </a:t>
            </a:r>
            <a:br>
              <a: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(Konrektor GBSL,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Schulleiter FMS )</a:t>
            </a:r>
            <a:br>
              <a: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de-DE" sz="20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Claudia Bösch</a:t>
            </a:r>
            <a:br>
              <a: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(Prorektorin FMS)</a:t>
            </a:r>
            <a:r>
              <a:rPr lang="de-DE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Marianne Käser</a:t>
            </a:r>
            <a:br>
              <a: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(Zuständige </a:t>
            </a:r>
            <a:r>
              <a:rPr lang="de-DE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Fachmaturitäen</a:t>
            </a:r>
            <a:r>
              <a:rPr lang="de-DE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80" y="1044709"/>
            <a:ext cx="3675164" cy="551274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4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81"/>
    </mc:Choice>
    <mc:Fallback xmlns="">
      <p:transition spd="slow" advTm="26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Standorte im Kanton Bern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Standort Bern</a:t>
            </a:r>
          </a:p>
          <a:p>
            <a:pPr lvl="1"/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Neufeld</a:t>
            </a:r>
          </a:p>
          <a:p>
            <a:pPr lvl="1"/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Lerbermatt</a:t>
            </a:r>
          </a:p>
          <a:p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Standort Thun</a:t>
            </a:r>
          </a:p>
          <a:p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Standort Biel</a:t>
            </a:r>
          </a:p>
          <a:p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Standort Langenthal</a:t>
            </a:r>
          </a:p>
          <a:p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Standort Moutier </a:t>
            </a:r>
            <a:r>
              <a:rPr lang="de-CH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(französischsprachig)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3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90"/>
    </mc:Choice>
    <mc:Fallback xmlns="">
      <p:transition spd="slow" advTm="55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8400" y="1263368"/>
            <a:ext cx="7225359" cy="571500"/>
          </a:xfrm>
        </p:spPr>
        <p:txBody>
          <a:bodyPr/>
          <a:lstStyle/>
          <a:p>
            <a:r>
              <a:rPr lang="de-DE" dirty="0"/>
              <a:t>Aufnahmeverfahren</a:t>
            </a:r>
          </a:p>
        </p:txBody>
      </p:sp>
      <p:sp>
        <p:nvSpPr>
          <p:cNvPr id="6" name="Inhaltsplatzhalter 5"/>
          <p:cNvSpPr txBox="1">
            <a:spLocks noGrp="1"/>
          </p:cNvSpPr>
          <p:nvPr>
            <p:ph idx="1"/>
          </p:nvPr>
        </p:nvSpPr>
        <p:spPr>
          <a:xfrm>
            <a:off x="967501" y="2011732"/>
            <a:ext cx="7453828" cy="577081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</a:pPr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Mit Empfehlung der abgebenden Schule</a:t>
            </a:r>
          </a:p>
          <a:p>
            <a:pPr marL="457200" indent="-457200">
              <a:spcBef>
                <a:spcPts val="600"/>
              </a:spcBef>
              <a:buFont typeface="Wingdings"/>
              <a:buChar char="à"/>
            </a:pPr>
            <a:r>
              <a:rPr lang="de-CH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Ohne Prüfung</a:t>
            </a:r>
          </a:p>
          <a:p>
            <a:pPr lvl="6"/>
            <a:endParaRPr lang="de-CH" dirty="0">
              <a:solidFill>
                <a:prstClr val="black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Ohne Empfehlung der abgebenden Schule (</a:t>
            </a:r>
            <a:r>
              <a:rPr lang="de-CH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Sek.I</a:t>
            </a:r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Schüler/-innen aus 10. Schuljahr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/>
              <a:buChar char="à"/>
            </a:pPr>
            <a:r>
              <a:rPr lang="de-CH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	Mit Prüfung </a:t>
            </a:r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(Ende Februar/Anfang März)</a:t>
            </a:r>
          </a:p>
          <a:p>
            <a:pPr indent="0">
              <a:spcBef>
                <a:spcPts val="600"/>
              </a:spcBef>
              <a:spcAft>
                <a:spcPts val="600"/>
              </a:spcAft>
              <a:buNone/>
            </a:pPr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Weitere Details: </a:t>
            </a:r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  <a:hlinkClick r:id="rId4"/>
              </a:rPr>
              <a:t>https://www.erz.be.ch/erz/de/index/mittelschule/mittelschule/fachmittelschule/aufnahme-_und_uebertrittsverfahren.html</a:t>
            </a:r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indent="0">
              <a:spcBef>
                <a:spcPts val="600"/>
              </a:spcBef>
              <a:spcAft>
                <a:spcPts val="600"/>
              </a:spcAft>
              <a:buNone/>
            </a:pPr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indent="0">
              <a:spcBef>
                <a:spcPts val="600"/>
              </a:spcBef>
              <a:spcAft>
                <a:spcPts val="600"/>
              </a:spcAft>
              <a:buNone/>
            </a:pPr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indent="0">
              <a:spcBef>
                <a:spcPts val="600"/>
              </a:spcBef>
              <a:spcAft>
                <a:spcPts val="600"/>
              </a:spcAft>
              <a:buNone/>
            </a:pPr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endParaRPr lang="de-CH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44"/>
    </mc:Choice>
    <mc:Fallback xmlns="">
      <p:transition spd="slow" advTm="63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Besonderheiten in Biel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Tandem (Bilingualismus)</a:t>
            </a:r>
          </a:p>
          <a:p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Block- und Phasenunterrichtssequenzen (SELF)</a:t>
            </a:r>
          </a:p>
          <a:p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Digitale Transformation</a:t>
            </a:r>
          </a:p>
          <a:p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Sonderveranstaltungen </a:t>
            </a:r>
            <a:b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Klima, Migration und Integration</a:t>
            </a:r>
            <a:b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CH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endParaRPr lang="de-CH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7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684"/>
    </mc:Choice>
    <mc:Fallback xmlns="">
      <p:transition spd="slow" advTm="16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8400" y="1120799"/>
            <a:ext cx="7225359" cy="571500"/>
          </a:xfrm>
        </p:spPr>
        <p:txBody>
          <a:bodyPr/>
          <a:lstStyle/>
          <a:p>
            <a:r>
              <a:rPr lang="de-DE" dirty="0"/>
              <a:t>Weitere Informationen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68401" y="2080047"/>
            <a:ext cx="7225358" cy="4410089"/>
          </a:xfrm>
        </p:spPr>
        <p:txBody>
          <a:bodyPr>
            <a:normAutofit/>
          </a:bodyPr>
          <a:lstStyle/>
          <a:p>
            <a:pPr indent="0">
              <a:spcBef>
                <a:spcPct val="50000"/>
              </a:spcBef>
              <a:buNone/>
            </a:pPr>
            <a:r>
              <a:rPr lang="de-DE" sz="2000" dirty="0"/>
              <a:t>Broschüre		</a:t>
            </a:r>
            <a:r>
              <a:rPr lang="de-DE" sz="2000" dirty="0">
                <a:hlinkClick r:id="rId4"/>
              </a:rPr>
              <a:t>Link</a:t>
            </a:r>
            <a:endParaRPr lang="de-DE" sz="2000" dirty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r>
              <a:rPr lang="de-DE" sz="2000" dirty="0"/>
              <a:t>Homepage </a:t>
            </a:r>
            <a:r>
              <a:rPr lang="de-DE" dirty="0"/>
              <a:t>		</a:t>
            </a:r>
            <a:r>
              <a:rPr lang="de-DE" sz="2000" dirty="0">
                <a:hlinkClick r:id="rId5"/>
              </a:rPr>
              <a:t>www.gbsl.ch</a:t>
            </a:r>
            <a:endParaRPr lang="de-DE" sz="2000" dirty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r>
              <a:rPr lang="de-DE" sz="2000" dirty="0"/>
              <a:t>Mail 	   		fmsbiel@gbsl.ch</a:t>
            </a:r>
          </a:p>
          <a:p>
            <a:pPr indent="0">
              <a:spcBef>
                <a:spcPct val="50000"/>
              </a:spcBef>
              <a:buNone/>
            </a:pPr>
            <a:br>
              <a:rPr lang="de-DE" sz="2000" dirty="0"/>
            </a:br>
            <a:r>
              <a:rPr lang="de-DE" sz="2000" dirty="0"/>
              <a:t>Telefon</a:t>
            </a:r>
          </a:p>
          <a:p>
            <a:pPr indent="0">
              <a:buNone/>
            </a:pPr>
            <a:r>
              <a:rPr lang="de-DE" sz="2000" dirty="0"/>
              <a:t>- Sekretariat: 	032 327 07 07 </a:t>
            </a:r>
            <a:br>
              <a:rPr lang="de-DE" sz="2000" dirty="0"/>
            </a:br>
            <a:r>
              <a:rPr lang="de-DE" sz="2000" dirty="0"/>
              <a:t>- direkt:			032 327 07 14</a:t>
            </a:r>
            <a:endParaRPr lang="de-DE" dirty="0"/>
          </a:p>
          <a:p>
            <a:pPr indent="0">
              <a:buNone/>
            </a:pPr>
            <a:endParaRPr lang="de-DE" dirty="0"/>
          </a:p>
          <a:p>
            <a:pPr indent="0">
              <a:spcBef>
                <a:spcPct val="50000"/>
              </a:spcBef>
              <a:buNone/>
            </a:pPr>
            <a:r>
              <a:rPr lang="de-DE" sz="2000" dirty="0"/>
              <a:t>Tag der 			Freitag, den 30. </a:t>
            </a:r>
            <a:r>
              <a:rPr lang="de-DE" sz="2000" b="1"/>
              <a:t>Oktober(!)</a:t>
            </a:r>
            <a:r>
              <a:rPr lang="de-DE" sz="2000"/>
              <a:t> </a:t>
            </a:r>
            <a:r>
              <a:rPr lang="de-DE" sz="2000" dirty="0"/>
              <a:t>2020, ab 16h</a:t>
            </a:r>
            <a:br>
              <a:rPr lang="de-DE" sz="2000" dirty="0"/>
            </a:br>
            <a:r>
              <a:rPr lang="de-DE" sz="2000" dirty="0"/>
              <a:t>offenen Tür: 		</a:t>
            </a:r>
            <a:r>
              <a:rPr lang="de-DE" sz="2000" dirty="0" err="1"/>
              <a:t>Ländtestrasse</a:t>
            </a:r>
            <a:r>
              <a:rPr lang="de-DE" sz="2000" dirty="0"/>
              <a:t> 12, 2503 Biel-Bienne</a:t>
            </a:r>
          </a:p>
          <a:p>
            <a:pPr indent="0">
              <a:spcBef>
                <a:spcPct val="50000"/>
              </a:spcBef>
              <a:buNone/>
            </a:pPr>
            <a:endParaRPr lang="de-DE" dirty="0"/>
          </a:p>
          <a:p>
            <a:pPr indent="0">
              <a:spcBef>
                <a:spcPct val="50000"/>
              </a:spcBef>
              <a:buNone/>
            </a:pPr>
            <a:endParaRPr lang="de-DE" dirty="0"/>
          </a:p>
        </p:txBody>
      </p:sp>
      <p:pic>
        <p:nvPicPr>
          <p:cNvPr id="4" name="Picture 2" descr="http://upload.wikimedia.org/wikipedia/commons/thumb/a/a5/Messagebox_info.svg/130px-Messagebox_info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73" y="651869"/>
            <a:ext cx="1545382" cy="154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14"/>
    </mc:Choice>
    <mc:Fallback xmlns="">
      <p:transition spd="slow" advTm="81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1"/>
    </mc:Choice>
    <mc:Fallback xmlns="">
      <p:transition spd="slow" advTm="11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87"/>
    </mc:Choice>
    <mc:Fallback xmlns="">
      <p:transition spd="slow" advTm="5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eine Fachmittelschule?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Vollzeitschule von 3 Jahren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Vorbereitung für weiterführende Schulen:</a:t>
            </a:r>
          </a:p>
          <a:p>
            <a:pPr lvl="1"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Gesundheit</a:t>
            </a:r>
          </a:p>
          <a:p>
            <a:pPr lvl="1"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Soziale Arbeit</a:t>
            </a:r>
          </a:p>
          <a:p>
            <a:pPr lvl="1"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Pädagogische Hochschule (PH)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Abschlüsse:</a:t>
            </a:r>
          </a:p>
          <a:p>
            <a:pPr lvl="1">
              <a:spcBef>
                <a:spcPct val="50000"/>
              </a:spcBef>
            </a:pPr>
            <a:r>
              <a:rPr lang="de-CH" altLang="de-DE" sz="2100" dirty="0">
                <a:latin typeface="Arial" panose="020B0604020202020204" pitchFamily="34" charset="0"/>
                <a:cs typeface="Arial" panose="020B0604020202020204" pitchFamily="34" charset="0"/>
              </a:rPr>
              <a:t>Fachmittelschulausweis</a:t>
            </a:r>
          </a:p>
          <a:p>
            <a:pPr lvl="1">
              <a:spcBef>
                <a:spcPct val="50000"/>
              </a:spcBef>
            </a:pPr>
            <a:r>
              <a:rPr lang="de-CH" altLang="de-DE" sz="2100" dirty="0">
                <a:latin typeface="Arial" panose="020B0604020202020204" pitchFamily="34" charset="0"/>
                <a:cs typeface="Arial" panose="020B0604020202020204" pitchFamily="34" charset="0"/>
              </a:rPr>
              <a:t>Fachmaturität (1 Jahr zusätzlich)</a:t>
            </a:r>
          </a:p>
          <a:p>
            <a:pPr>
              <a:spcBef>
                <a:spcPct val="50000"/>
              </a:spcBef>
            </a:pPr>
            <a:endParaRPr lang="de-CH" alt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de-CH" altLang="de-DE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2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31"/>
    </mc:Choice>
    <mc:Fallback xmlns="">
      <p:transition spd="slow" advTm="54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8400" y="1425600"/>
            <a:ext cx="7539724" cy="571500"/>
          </a:xfrm>
        </p:spPr>
        <p:txBody>
          <a:bodyPr>
            <a:normAutofit fontScale="90000"/>
          </a:bodyPr>
          <a:lstStyle/>
          <a:p>
            <a:r>
              <a:rPr lang="de-DE" dirty="0"/>
              <a:t>Der Weg zum Fachmittelschulausweis (3 Jahre)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endParaRPr lang="de-CH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Allgemeinbildung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Spezialisierung im dritten Jahr </a:t>
            </a:r>
          </a:p>
          <a:p>
            <a:pPr lvl="1">
              <a:spcBef>
                <a:spcPct val="50000"/>
              </a:spcBef>
            </a:pPr>
            <a:r>
              <a:rPr lang="de-CH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Gesundheit</a:t>
            </a:r>
          </a:p>
          <a:p>
            <a:pPr lvl="1">
              <a:spcBef>
                <a:spcPct val="50000"/>
              </a:spcBef>
            </a:pPr>
            <a:r>
              <a:rPr lang="de-CH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Soziale Arbeit</a:t>
            </a:r>
          </a:p>
          <a:p>
            <a:pPr lvl="1">
              <a:spcBef>
                <a:spcPct val="50000"/>
              </a:spcBef>
            </a:pPr>
            <a:r>
              <a:rPr lang="de-CH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Pädagogik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7 Wochen Praktika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Selbständige Arbeit (SA)</a:t>
            </a:r>
          </a:p>
          <a:p>
            <a:pPr indent="0">
              <a:spcBef>
                <a:spcPct val="50000"/>
              </a:spcBef>
              <a:buNone/>
            </a:pPr>
            <a:endParaRPr lang="de-CH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942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39"/>
    </mc:Choice>
    <mc:Fallback xmlns="">
      <p:transition spd="slow" advTm="107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Der Weg zur Fachmaturität (1 Jahr)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180000">
              <a:lnSpc>
                <a:spcPts val="3600"/>
              </a:lnSpc>
              <a:spcBef>
                <a:spcPct val="50000"/>
              </a:spcBef>
            </a:pPr>
            <a:endParaRPr lang="de-CH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000">
              <a:lnSpc>
                <a:spcPts val="3600"/>
              </a:lnSpc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Gesundheit und Soziale Arbeit: Praktikum und 	Fachmaturitätsarbeit </a:t>
            </a:r>
          </a:p>
          <a:p>
            <a:pPr>
              <a:lnSpc>
                <a:spcPts val="3600"/>
              </a:lnSpc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Pädagogik: 6 Wochen Schulpraktikum, FM-Unterricht und 	Fachmaturitätsarbeit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de-CH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spcBef>
                <a:spcPct val="50000"/>
              </a:spcBef>
              <a:buNone/>
            </a:pPr>
            <a:endParaRPr lang="de-CH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4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93"/>
    </mc:Choice>
    <mc:Fallback xmlns="">
      <p:transition spd="slow" advTm="66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4"/>
    </mc:Choice>
    <mc:Fallback xmlns="">
      <p:transition spd="slow" advTm="11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Bildungsgang: </a:t>
            </a:r>
            <a:r>
              <a:rPr lang="de-DE" i="1" dirty="0"/>
              <a:t>Breite Allgemeinbildung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Sprachen: Deutsch, Französisch, Englisch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Mathematik, Physik, Chemie, Biologie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Informatik (ICT) 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Geschichte, Politik und Geografie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Wirtschaft und Recht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Philosophie und Psychologie</a:t>
            </a:r>
          </a:p>
          <a:p>
            <a:pPr>
              <a:spcBef>
                <a:spcPct val="50000"/>
              </a:spcBef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Gestalten und Musik</a:t>
            </a:r>
          </a:p>
          <a:p>
            <a:pPr>
              <a:spcBef>
                <a:spcPct val="50000"/>
              </a:spcBef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Sport und Gesundheitsförderung</a:t>
            </a:r>
          </a:p>
          <a:p>
            <a:pPr>
              <a:spcBef>
                <a:spcPct val="50000"/>
              </a:spcBef>
            </a:pP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Diverse Freifächer und Zertifikatskurse (mit dem </a:t>
            </a:r>
            <a:r>
              <a:rPr lang="de-CH" alt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Gymansium</a:t>
            </a:r>
            <a:r>
              <a:rPr lang="de-CH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5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27"/>
    </mc:Choice>
    <mc:Fallback xmlns="">
      <p:transition spd="slow" advTm="83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0.9|26.4"/>
</p:tagLst>
</file>

<file path=ppt/theme/theme1.xml><?xml version="1.0" encoding="utf-8"?>
<a:theme xmlns:a="http://schemas.openxmlformats.org/drawingml/2006/main" name="FM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faultSectionNames xmlns="f4af775b-81a5-47de-b562-332faba8840f" xsi:nil="true"/>
    <Is_Collaboration_Space_Locked xmlns="f4af775b-81a5-47de-b562-332faba8840f" xsi:nil="true"/>
    <AppVersion xmlns="f4af775b-81a5-47de-b562-332faba8840f" xsi:nil="true"/>
    <TeamsChannelId xmlns="f4af775b-81a5-47de-b562-332faba8840f" xsi:nil="true"/>
    <Templates xmlns="f4af775b-81a5-47de-b562-332faba8840f" xsi:nil="true"/>
    <NotebookType xmlns="f4af775b-81a5-47de-b562-332faba8840f" xsi:nil="true"/>
    <Invited_Students xmlns="f4af775b-81a5-47de-b562-332faba8840f" xsi:nil="true"/>
    <IsNotebookLocked xmlns="f4af775b-81a5-47de-b562-332faba8840f" xsi:nil="true"/>
    <FolderType xmlns="f4af775b-81a5-47de-b562-332faba8840f" xsi:nil="true"/>
    <Owner xmlns="f4af775b-81a5-47de-b562-332faba8840f">
      <UserInfo>
        <DisplayName/>
        <AccountId xsi:nil="true"/>
        <AccountType/>
      </UserInfo>
    </Owner>
    <CultureName xmlns="f4af775b-81a5-47de-b562-332faba8840f" xsi:nil="true"/>
    <Self_Registration_Enabled0 xmlns="f4af775b-81a5-47de-b562-332faba8840f" xsi:nil="true"/>
    <Teachers xmlns="f4af775b-81a5-47de-b562-332faba8840f">
      <UserInfo>
        <DisplayName/>
        <AccountId xsi:nil="true"/>
        <AccountType/>
      </UserInfo>
    </Teachers>
    <Students xmlns="f4af775b-81a5-47de-b562-332faba8840f">
      <UserInfo>
        <DisplayName/>
        <AccountId xsi:nil="true"/>
        <AccountType/>
      </UserInfo>
    </Students>
    <Student_Groups xmlns="f4af775b-81a5-47de-b562-332faba8840f">
      <UserInfo>
        <DisplayName/>
        <AccountId xsi:nil="true"/>
        <AccountType/>
      </UserInfo>
    </Student_Groups>
    <Math_Settings xmlns="f4af775b-81a5-47de-b562-332faba8840f" xsi:nil="true"/>
    <Invited_Teachers xmlns="f4af775b-81a5-47de-b562-332faba8840f" xsi:nil="true"/>
    <Self_Registration_Enabled xmlns="f4af775b-81a5-47de-b562-332faba8840f" xsi:nil="true"/>
    <Has_Teacher_Only_SectionGroup xmlns="f4af775b-81a5-47de-b562-332faba8840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0292F8D998074448784FA9E00F6655E" ma:contentTypeVersion="30" ma:contentTypeDescription="Ein neues Dokument erstellen." ma:contentTypeScope="" ma:versionID="24618cfbb75a3ae5fc623ce2d2b39a52">
  <xsd:schema xmlns:xsd="http://www.w3.org/2001/XMLSchema" xmlns:xs="http://www.w3.org/2001/XMLSchema" xmlns:p="http://schemas.microsoft.com/office/2006/metadata/properties" xmlns:ns3="f4af775b-81a5-47de-b562-332faba8840f" xmlns:ns4="5a1f3ed2-4bd9-4bd3-8f8e-bf8a335118a3" targetNamespace="http://schemas.microsoft.com/office/2006/metadata/properties" ma:root="true" ma:fieldsID="b09dc74e05dc3820d093a9d34b9d6954" ns3:_="" ns4:_="">
    <xsd:import namespace="f4af775b-81a5-47de-b562-332faba8840f"/>
    <xsd:import namespace="5a1f3ed2-4bd9-4bd3-8f8e-bf8a335118a3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4:SharedWithUsers" minOccurs="0"/>
                <xsd:element ref="ns4:SharedWithDetails" minOccurs="0"/>
                <xsd:element ref="ns4:SharingHintHash" minOccurs="0"/>
                <xsd:element ref="ns3:Templates" minOccurs="0"/>
                <xsd:element ref="ns3:CultureName" minOccurs="0"/>
                <xsd:element ref="ns3:Self_Registration_Enabled0" minOccurs="0"/>
                <xsd:element ref="ns3:Has_Teacher_Only_SectionGroup" minOccurs="0"/>
                <xsd:element ref="ns3:Is_Collaboration_Space_Locke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TeamsChannelId" minOccurs="0"/>
                <xsd:element ref="ns3:Math_Settings" minOccurs="0"/>
                <xsd:element ref="ns3:IsNotebookLocked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af775b-81a5-47de-b562-332faba8840f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2" nillable="true" ma:displayName="App Version" ma:internalName="AppVersion">
      <xsd:simpleType>
        <xsd:restriction base="dms:Text"/>
      </xsd:simpleType>
    </xsd:element>
    <xsd:element name="Teachers" ma:index="13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4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5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6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7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18" nillable="true" ma:displayName="Self_Registration_Enabled" ma:internalName="Self_Registration_Enabled">
      <xsd:simpleType>
        <xsd:restriction base="dms:Boolean"/>
      </xsd:simpleType>
    </xsd:element>
    <xsd:element name="Templates" ma:index="2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23" nillable="true" ma:displayName="Culture Name" ma:internalName="CultureName">
      <xsd:simpleType>
        <xsd:restriction base="dms:Text"/>
      </xsd:simpleType>
    </xsd:element>
    <xsd:element name="Self_Registration_Enabled0" ma:index="24" nillable="true" ma:displayName="Self Registration Enabled" ma:internalName="Self_Registration_Enabled0">
      <xsd:simpleType>
        <xsd:restriction base="dms:Boolean"/>
      </xsd:simpleType>
    </xsd:element>
    <xsd:element name="Has_Teacher_Only_SectionGroup" ma:index="25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7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8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9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30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2" nillable="true" ma:displayName="Location" ma:internalName="MediaServiceLocation" ma:readOnly="true">
      <xsd:simpleType>
        <xsd:restriction base="dms:Text"/>
      </xsd:simpleType>
    </xsd:element>
    <xsd:element name="TeamsChannelId" ma:index="33" nillable="true" ma:displayName="Teams Channel Id" ma:internalName="TeamsChannelId">
      <xsd:simpleType>
        <xsd:restriction base="dms:Text"/>
      </xsd:simpleType>
    </xsd:element>
    <xsd:element name="Math_Settings" ma:index="34" nillable="true" ma:displayName="Math Settings" ma:internalName="Math_Settings">
      <xsd:simpleType>
        <xsd:restriction base="dms:Text"/>
      </xsd:simpleType>
    </xsd:element>
    <xsd:element name="IsNotebookLocked" ma:index="35" nillable="true" ma:displayName="Is Notebook Locked" ma:internalName="IsNotebookLocked">
      <xsd:simpleType>
        <xsd:restriction base="dms:Boolean"/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1f3ed2-4bd9-4bd3-8f8e-bf8a335118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Freigabehinweis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52C859-5DF5-47F0-8120-51235D74F2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61EBF1-6D6F-4116-B570-51DAF0AFC7D6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f4af775b-81a5-47de-b562-332faba8840f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5a1f3ed2-4bd9-4bd3-8f8e-bf8a335118a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717CA53-91B2-4BA8-AC07-E4AA5C055E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af775b-81a5-47de-b562-332faba8840f"/>
    <ds:schemaRef ds:uri="5a1f3ed2-4bd9-4bd3-8f8e-bf8a335118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FMS.potx</Template>
  <TotalTime>0</TotalTime>
  <Words>587</Words>
  <Application>Microsoft Macintosh PowerPoint</Application>
  <PresentationFormat>Bildschirmpräsentation (4:3)</PresentationFormat>
  <Paragraphs>168</Paragraphs>
  <Slides>23</Slides>
  <Notes>1</Notes>
  <HiddenSlides>0</HiddenSlides>
  <MMClips>23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Calibri</vt:lpstr>
      <vt:lpstr>Franklin Gothic Book</vt:lpstr>
      <vt:lpstr>Times</vt:lpstr>
      <vt:lpstr>Wingdings</vt:lpstr>
      <vt:lpstr>FMS</vt:lpstr>
      <vt:lpstr>Fachmittelschule Biel-Seeland</vt:lpstr>
      <vt:lpstr>Die Schulleitung FMS</vt:lpstr>
      <vt:lpstr>PowerPoint-Präsentation</vt:lpstr>
      <vt:lpstr>PowerPoint-Präsentation</vt:lpstr>
      <vt:lpstr>Was ist eine Fachmittelschule?</vt:lpstr>
      <vt:lpstr>Der Weg zum Fachmittelschulausweis (3 Jahre)</vt:lpstr>
      <vt:lpstr>Der Weg zur Fachmaturität (1 Jahr)</vt:lpstr>
      <vt:lpstr>PowerPoint-Präsentation</vt:lpstr>
      <vt:lpstr>Der Bildungsgang: Breite Allgemeinbildung</vt:lpstr>
      <vt:lpstr>Der Bildungsgang: Berufsfeldvertiefung</vt:lpstr>
      <vt:lpstr>Der Bildungsgang: Persönlichkeitsbildung</vt:lpstr>
      <vt:lpstr>PowerPoint-Präsentation</vt:lpstr>
      <vt:lpstr>Praxis</vt:lpstr>
      <vt:lpstr>PowerPoint-Präsentation</vt:lpstr>
      <vt:lpstr>PowerPoint-Präsentation</vt:lpstr>
      <vt:lpstr> </vt:lpstr>
      <vt:lpstr>PowerPoint-Präsentation</vt:lpstr>
      <vt:lpstr>PowerPoint-Präsentation</vt:lpstr>
      <vt:lpstr>PowerPoint-Präsentation</vt:lpstr>
      <vt:lpstr>Standorte im Kanton Bern</vt:lpstr>
      <vt:lpstr>Aufnahmeverfahren</vt:lpstr>
      <vt:lpstr>Besonderheiten in Biel</vt:lpstr>
      <vt:lpstr>Weitere Informationen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le-atelier</dc:creator>
  <cp:lastModifiedBy>Woern Mirio, GBSL Lehrer</cp:lastModifiedBy>
  <cp:revision>78</cp:revision>
  <cp:lastPrinted>2017-09-11T14:22:01Z</cp:lastPrinted>
  <dcterms:created xsi:type="dcterms:W3CDTF">2016-09-13T08:40:50Z</dcterms:created>
  <dcterms:modified xsi:type="dcterms:W3CDTF">2020-09-11T06:36:49Z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0x01010010292F8D998074448784FA9E00F6655E</vt:lpwstr>
  </property>
</Properties>
</file>