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6" r:id="rId5"/>
  </p:sldMasterIdLst>
  <p:notesMasterIdLst>
    <p:notesMasterId r:id="rId42"/>
  </p:notesMasterIdLst>
  <p:handoutMasterIdLst>
    <p:handoutMasterId r:id="rId43"/>
  </p:handoutMasterIdLst>
  <p:sldIdLst>
    <p:sldId id="258" r:id="rId6"/>
    <p:sldId id="410" r:id="rId7"/>
    <p:sldId id="276" r:id="rId8"/>
    <p:sldId id="256" r:id="rId9"/>
    <p:sldId id="257" r:id="rId10"/>
    <p:sldId id="277" r:id="rId11"/>
    <p:sldId id="278" r:id="rId12"/>
    <p:sldId id="323" r:id="rId13"/>
    <p:sldId id="312" r:id="rId14"/>
    <p:sldId id="313" r:id="rId15"/>
    <p:sldId id="315" r:id="rId16"/>
    <p:sldId id="316" r:id="rId17"/>
    <p:sldId id="285" r:id="rId18"/>
    <p:sldId id="299" r:id="rId19"/>
    <p:sldId id="415" r:id="rId20"/>
    <p:sldId id="283" r:id="rId21"/>
    <p:sldId id="286" r:id="rId22"/>
    <p:sldId id="408" r:id="rId23"/>
    <p:sldId id="409" r:id="rId24"/>
    <p:sldId id="287" r:id="rId25"/>
    <p:sldId id="406" r:id="rId26"/>
    <p:sldId id="412" r:id="rId27"/>
    <p:sldId id="407" r:id="rId28"/>
    <p:sldId id="271" r:id="rId29"/>
    <p:sldId id="402" r:id="rId30"/>
    <p:sldId id="272" r:id="rId31"/>
    <p:sldId id="268" r:id="rId32"/>
    <p:sldId id="275" r:id="rId33"/>
    <p:sldId id="269" r:id="rId34"/>
    <p:sldId id="270" r:id="rId35"/>
    <p:sldId id="327" r:id="rId36"/>
    <p:sldId id="400" r:id="rId37"/>
    <p:sldId id="308" r:id="rId38"/>
    <p:sldId id="274" r:id="rId39"/>
    <p:sldId id="403" r:id="rId40"/>
    <p:sldId id="413" r:id="rId41"/>
  </p:sldIdLst>
  <p:sldSz cx="9144000" cy="6858000" type="screen4x3"/>
  <p:notesSz cx="6669088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63E"/>
    <a:srgbClr val="4C4C0F"/>
    <a:srgbClr val="D3EA60"/>
    <a:srgbClr val="94C91D"/>
    <a:srgbClr val="CCCC00"/>
    <a:srgbClr val="C3D642"/>
    <a:srgbClr val="2C2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599"/>
  </p:normalViewPr>
  <p:slideViewPr>
    <p:cSldViewPr snapToGrid="0" snapToObjects="1">
      <p:cViewPr varScale="1">
        <p:scale>
          <a:sx n="91" d="100"/>
          <a:sy n="91" d="100"/>
        </p:scale>
        <p:origin x="987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8" y="2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8D10D-47D5-43BB-9EC8-161F5BBC96BE}" type="datetimeFigureOut">
              <a:rPr lang="de-CH" smtClean="0"/>
              <a:t>30.10.2020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8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698CC-D06D-4E82-B2C5-49C73126303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6138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8" y="2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A987F-7A01-C546-969A-A49607AC504E}" type="datetimeFigureOut">
              <a:rPr lang="de-DE" smtClean="0"/>
              <a:t>30.10.2020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77196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8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0A14F-7366-0448-B806-03EA17B0E0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85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0A14F-7366-0448-B806-03EA17B0E02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37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09A5D5C-7B8C-CE40-A48A-80ABB54714CB}" type="slidenum">
              <a:rPr lang="de-DE" altLang="de-DE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de-CH" altLang="de-DE">
                <a:latin typeface="Times New Roman" charset="0"/>
                <a:ea typeface="ＭＳ Ｐゴシック" charset="-128"/>
              </a:rPr>
              <a:t>Tipp: Möglichst schnuppern gehen, Tag der offenen Tür Gesundheitsberufe besuchen etc, damit Berufseignung gegeben ist.</a:t>
            </a:r>
            <a:endParaRPr lang="de-DE" altLang="de-DE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8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CH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593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4671B1E-3357-9C49-8D4D-CC031B899682}" type="slidenum">
              <a:rPr lang="de-DE" altLang="de-DE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4153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C42A610-9319-458E-8FC8-40F60AF40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0659" name="Notizenplatzhalter 2">
            <a:extLst>
              <a:ext uri="{FF2B5EF4-FFF2-40B4-BE49-F238E27FC236}">
                <a16:creationId xmlns:a16="http://schemas.microsoft.com/office/drawing/2014/main" id="{87C1FF12-7F64-40C6-9F90-E6F81BCE0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CH" altLang="de-DE"/>
              <a:t>Raa </a:t>
            </a:r>
          </a:p>
        </p:txBody>
      </p:sp>
      <p:sp>
        <p:nvSpPr>
          <p:cNvPr id="70660" name="Foliennummernplatzhalter 3">
            <a:extLst>
              <a:ext uri="{FF2B5EF4-FFF2-40B4-BE49-F238E27FC236}">
                <a16:creationId xmlns:a16="http://schemas.microsoft.com/office/drawing/2014/main" id="{11E7D32C-8EE1-439A-9EDF-348BA880F4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0F8795-0A35-43AB-8C9F-F1EB45DC3E8F}" type="slidenum">
              <a:rPr lang="de-DE" altLang="de-DE" smtClean="0">
                <a:latin typeface="Times New Roman" panose="02020603050405020304" pitchFamily="18" charset="0"/>
              </a:rPr>
              <a:pPr/>
              <a:t>23</a:t>
            </a:fld>
            <a:endParaRPr lang="de-DE" altLang="de-DE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554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0F9B9E2-1D9D-034E-90D1-A11BD1D671FF}" type="slidenum">
              <a:rPr lang="de-DE" altLang="de-DE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de-DE">
                <a:ea typeface="ＭＳ Ｐゴシック" pitchFamily="34" charset="-128"/>
              </a:rPr>
              <a:t>Zubringer Gesundheits- und Sozialberufe, Zugang zu Höheren Fachschulen Gesundheit und Soziale Arbeit, etwas über die Wichtigkeit dieser Berufe sagen und dann noch auf die Möglichkeit der Fachmatur mit Zugang zu Fachhochschulen hinweisen. </a:t>
            </a:r>
          </a:p>
        </p:txBody>
      </p:sp>
    </p:spTree>
    <p:extLst>
      <p:ext uri="{BB962C8B-B14F-4D97-AF65-F5344CB8AC3E}">
        <p14:creationId xmlns:p14="http://schemas.microsoft.com/office/powerpoint/2010/main" val="22840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8400" y="1425600"/>
            <a:ext cx="7372350" cy="598850"/>
          </a:xfrm>
        </p:spPr>
        <p:txBody>
          <a:bodyPr/>
          <a:lstStyle>
            <a:lvl1pPr>
              <a:defRPr>
                <a:solidFill>
                  <a:srgbClr val="A1A331"/>
                </a:solidFill>
              </a:defRPr>
            </a:lvl1pPr>
          </a:lstStyle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68400" y="2024450"/>
            <a:ext cx="7372350" cy="148849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9B59-BB68-4E4F-97C5-1C31D930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A27BC-B607-CE40-9ECE-6C80519D4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1D22C-DA98-C143-9CB1-6A58B3790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868FEC-FE62-FF49-9337-F7509FB2D6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6E044-4347-CA4A-AA88-7D4905CDA3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4BEF3E-FD20-2246-A5AF-78B379D3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4F3BFC-EB26-1A44-B6A0-A6BBCAD83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6CEE33-C529-B445-8CA2-ABA527CD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1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D9E14-D4F5-3F4A-8142-168023180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DB9F5-DFF2-D341-85F9-41C300A6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87B5A-312B-4A46-8F3E-6EA2C14F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4725C-C393-E54C-B544-EE719EF5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29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337862-BEFA-F446-91AB-45639EEA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BA0F9-6511-FC42-834D-A0453A02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3BF69-5BC5-B84F-A228-52054506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53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553B0-9D68-D94D-8930-C48F065F6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5A353-F8CC-C341-95E2-9D0F6A007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4AC34-8D63-6844-AB17-C9425995F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014BB-32BB-9648-B6FB-FE40DB3E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AA061-C770-034F-A8F8-D3244AB1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74D31-542A-0944-B236-284E730A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82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5FA5-707E-D043-9D33-81837491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0C9A8-6738-6343-A74C-D9DF07DC2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92421-9CB8-9C4B-B1DA-A24DB0F02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C9AA1-2F04-9E44-BC78-51FE3EBCD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6EC83-824A-F44C-B676-B029DD4B5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992B1-EE8E-0846-B1E5-D4C04D6B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07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0C930-FFB2-5C4C-8E9F-5FB221BA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DE974-6A57-6B4D-912A-93F2066ED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14C72-E138-8442-9876-DE242AB68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32F9D-2C5B-3A4C-AF32-05ED9A2D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0C60B-9AB0-444B-BB69-89F9E598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63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9B1422-AFAE-F541-8727-024C7DBDD6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55D6-0B86-0448-89AA-9E97DB569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8C20D-16B2-E541-9FBF-5C620639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4F328-D73A-604C-A8C4-E23246EA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F8CD3-9191-C245-B6A2-DD4BE4057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9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400" y="1425600"/>
            <a:ext cx="7225359" cy="571500"/>
          </a:xfrm>
        </p:spPr>
        <p:txBody>
          <a:bodyPr/>
          <a:lstStyle>
            <a:lvl1pPr>
              <a:defRPr>
                <a:solidFill>
                  <a:srgbClr val="A1A331"/>
                </a:solidFill>
              </a:defRPr>
            </a:lvl1pPr>
          </a:lstStyle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7501" y="2011732"/>
            <a:ext cx="7225358" cy="3846749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1119188"/>
            <a:ext cx="7272338" cy="581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71550" y="1989138"/>
            <a:ext cx="3559175" cy="41370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3125" y="1989138"/>
            <a:ext cx="3560763" cy="41370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841368-CAC7-8445-B281-BE67DC1DB8B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7900367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1119188"/>
            <a:ext cx="7272338" cy="581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71550" y="1989138"/>
            <a:ext cx="7272338" cy="4137025"/>
          </a:xfr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1550" y="6245225"/>
            <a:ext cx="161925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690688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59270-9817-2E4E-9E42-C5C0BCECAE7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63667780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1550" y="6245225"/>
            <a:ext cx="161925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690688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19740-11EF-8B4B-A969-94A1C8768B0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5321529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AF32E-56A6-1544-9A0E-B61A44035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4F7B6-51A4-634B-B044-1F8052CAE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CF307-00C4-7F41-9B50-E3C525FE6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D32F8-EFAA-BD4B-91CB-FC78899E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62659-C5AB-CA46-BC9B-B63EC84D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53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C33D1-41BD-8142-BF49-E2EACF5FA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0CC15-12AC-934B-873E-34C951E0E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B95C4-DFF7-E34F-BC87-2F58DAEA8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AF9C9-62D8-C142-A5E3-93E4E4C8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6BBFB-8E32-5D46-8276-CDB81E91E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8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2E59C-6ED8-3D4A-9224-EBD8B57EA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DA591-2146-DF4C-BA9B-77CEAAC73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8EEC4-3D39-C547-8789-6E1867946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C8D6F-0CDD-714E-ADE6-4B1AB60C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DC539-063A-3841-8FDB-7544C687F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6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BEF4-5ED7-1244-8558-DB046417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F94F1-805C-CA43-9105-BCA32F329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96540-E452-0D4A-A04D-79506D7CA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849E8-9EFC-3C4D-A1E8-0746F5F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D58F9-1BA9-B941-998F-D11CE7021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A75F-72C8-FE4F-8050-AE0D8711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69686" y="1425906"/>
            <a:ext cx="7241253" cy="646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2939" y="2086837"/>
            <a:ext cx="7230112" cy="3806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rgbClr val="A1A331"/>
          </a:solidFill>
          <a:latin typeface="Arial"/>
          <a:ea typeface="+mj-ea"/>
          <a:cs typeface="Arial"/>
        </a:defRPr>
      </a:lvl1pPr>
    </p:titleStyle>
    <p:bodyStyle>
      <a:lvl1pPr marL="0" indent="-180000" algn="l" defTabSz="457200" rtl="0" eaLnBrk="1" latinLnBrk="0" hangingPunct="1">
        <a:lnSpc>
          <a:spcPts val="2400"/>
        </a:lnSpc>
        <a:spcBef>
          <a:spcPts val="0"/>
        </a:spcBef>
        <a:buFont typeface="Wingdings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42C490-A360-D147-BDD1-52B18C1C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E6477-D77F-D345-BF41-944D2F524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EE9AA-BDA9-794E-8791-AF464FF44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312AE53-EA1A-674C-87D4-8F62CD0E3E2B}" type="datetimeFigureOut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10/30/2020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FAFE3-422B-1440-A7C3-DA31EAA13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4910F-4D7B-E344-A880-C38E7B759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56F8135-968D-0941-B9DF-80CEB86DD0F7}" type="slidenum">
              <a:rPr lang="en-US" smtClean="0">
                <a:solidFill>
                  <a:srgbClr val="181717">
                    <a:tint val="75000"/>
                  </a:srgbClr>
                </a:solidFill>
              </a:rPr>
              <a:pPr defTabSz="685800"/>
              <a:t>‹Nr.›</a:t>
            </a:fld>
            <a:endParaRPr lang="en-US">
              <a:solidFill>
                <a:srgbClr val="18171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8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hyperlink" Target="https://www.gbsl.ch/gbsl/schule/schueler-innen-organisation-s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fachmittelschule@gbsl.ch" TargetMode="Externa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4000" dirty="0">
                <a:solidFill>
                  <a:srgbClr val="4C4C0F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Tag </a:t>
            </a:r>
            <a:r>
              <a:rPr lang="de-CH" sz="4000" dirty="0" smtClean="0">
                <a:solidFill>
                  <a:srgbClr val="4C4C0F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des </a:t>
            </a:r>
            <a:r>
              <a:rPr lang="de-CH" sz="4000" dirty="0">
                <a:solidFill>
                  <a:srgbClr val="4C4C0F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offenen </a:t>
            </a:r>
            <a:r>
              <a:rPr lang="de-CH" sz="4000" dirty="0" smtClean="0">
                <a:solidFill>
                  <a:srgbClr val="4C4C0F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Bildschirms </a:t>
            </a:r>
            <a:r>
              <a:rPr lang="de-CH" sz="4000" dirty="0">
                <a:solidFill>
                  <a:srgbClr val="4C4C0F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2020</a:t>
            </a:r>
            <a:endParaRPr lang="de-DE" sz="4000" dirty="0">
              <a:solidFill>
                <a:srgbClr val="4C4C0F"/>
              </a:solidFill>
            </a:endParaRPr>
          </a:p>
        </p:txBody>
      </p:sp>
      <p:pic>
        <p:nvPicPr>
          <p:cNvPr id="4" name="Picture 6" descr="C:\Users\km\Desktop\fmsBiel-Seeland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44" y="2592390"/>
            <a:ext cx="3771176" cy="61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835728" y="3959496"/>
            <a:ext cx="7807696" cy="196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de-CH" sz="6600" b="1" dirty="0">
                <a:solidFill>
                  <a:srgbClr val="C3D642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Herzlich willkommen!</a:t>
            </a:r>
          </a:p>
          <a:p>
            <a:pPr>
              <a:lnSpc>
                <a:spcPct val="70000"/>
              </a:lnSpc>
              <a:defRPr/>
            </a:pPr>
            <a:endParaRPr lang="de-CH" b="1" dirty="0">
              <a:solidFill>
                <a:srgbClr val="0070C0"/>
              </a:solidFill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endParaRPr lang="de-CH" b="1" dirty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endParaRPr lang="de-CH" b="1" dirty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endParaRPr lang="de-CH" b="1" dirty="0"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endParaRPr lang="de-CH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>
              <a:lnSpc>
                <a:spcPct val="70000"/>
              </a:lnSpc>
              <a:defRPr/>
            </a:pPr>
            <a:r>
              <a:rPr lang="de-CH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Martin </a:t>
            </a:r>
            <a:r>
              <a:rPr lang="de-CH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Raaflaub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35831" y="1119188"/>
            <a:ext cx="7272338" cy="581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CH" sz="3200" dirty="0">
                <a:solidFill>
                  <a:srgbClr val="4C4C0F"/>
                </a:solidFill>
                <a:latin typeface="Calibri" charset="0"/>
                <a:cs typeface="Calibri" charset="0"/>
              </a:rPr>
              <a:t>Laufbahnentscheid durch OSZ</a:t>
            </a:r>
            <a:endParaRPr lang="de-DE" sz="3200" dirty="0">
              <a:solidFill>
                <a:srgbClr val="4C4C0F"/>
              </a:solidFill>
              <a:latin typeface="Calibri" charset="0"/>
              <a:cs typeface="Calibri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4413" y="1700213"/>
            <a:ext cx="7272337" cy="4137025"/>
          </a:xfrm>
          <a:solidFill>
            <a:srgbClr val="CAE63E"/>
          </a:solidFill>
        </p:spPr>
        <p:txBody>
          <a:bodyPr>
            <a:noAutofit/>
          </a:bodyPr>
          <a:lstStyle/>
          <a:p>
            <a:pPr indent="0" eaLnBrk="1" hangingPunct="1">
              <a:lnSpc>
                <a:spcPct val="150000"/>
              </a:lnSpc>
              <a:buNone/>
              <a:defRPr/>
            </a:pPr>
            <a:r>
              <a:rPr lang="de-CH" sz="26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Sachkenntnisse</a:t>
            </a:r>
            <a:r>
              <a:rPr lang="de-CH" sz="26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in D, F, M, NMM (4 Kreuze)</a:t>
            </a:r>
          </a:p>
          <a:p>
            <a:pPr indent="0" eaLnBrk="1" hangingPunct="1">
              <a:lnSpc>
                <a:spcPct val="150000"/>
              </a:lnSpc>
              <a:buNone/>
              <a:defRPr/>
            </a:pPr>
            <a:r>
              <a:rPr lang="de-CH" sz="26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Arbeits- und Lernverhalten</a:t>
            </a:r>
            <a:r>
              <a:rPr lang="de-CH" sz="26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in D, M (2 Kreuze)</a:t>
            </a:r>
          </a:p>
          <a:p>
            <a:pPr indent="0" eaLnBrk="1" hangingPunct="1">
              <a:lnSpc>
                <a:spcPct val="150000"/>
              </a:lnSpc>
              <a:buNone/>
              <a:defRPr/>
            </a:pPr>
            <a:r>
              <a:rPr lang="de-DE" sz="26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Berufsfeldeignung</a:t>
            </a:r>
            <a:r>
              <a:rPr lang="de-DE" sz="26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de-CH" sz="26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(2 Kreuze)</a:t>
            </a:r>
          </a:p>
          <a:p>
            <a:pPr indent="0" eaLnBrk="1" hangingPunct="1">
              <a:lnSpc>
                <a:spcPct val="150000"/>
              </a:lnSpc>
              <a:buNone/>
              <a:defRPr/>
            </a:pPr>
            <a:r>
              <a:rPr lang="de-DE" sz="26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- Selbstkompetenz und  Teamfähigkeit</a:t>
            </a:r>
          </a:p>
          <a:p>
            <a:pPr indent="0" eaLnBrk="1" hangingPunct="1">
              <a:lnSpc>
                <a:spcPct val="150000"/>
              </a:lnSpc>
              <a:buNone/>
              <a:defRPr/>
            </a:pPr>
            <a:r>
              <a:rPr lang="de-DE" sz="26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- Auseinandersetzung mit dem Berufsfeld</a:t>
            </a:r>
            <a:endParaRPr lang="de-CH" sz="26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indent="0" eaLnBrk="1" hangingPunct="1">
              <a:lnSpc>
                <a:spcPct val="100000"/>
              </a:lnSpc>
              <a:buNone/>
              <a:defRPr/>
            </a:pPr>
            <a:endParaRPr lang="de-CH" sz="26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indent="0" eaLnBrk="1" hangingPunct="1">
              <a:lnSpc>
                <a:spcPct val="100000"/>
              </a:lnSpc>
              <a:buNone/>
              <a:defRPr/>
            </a:pPr>
            <a:r>
              <a:rPr lang="de-CH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Mit </a:t>
            </a:r>
            <a:r>
              <a:rPr lang="de-CH" sz="24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6 von 8</a:t>
            </a:r>
            <a:r>
              <a:rPr lang="de-CH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möglichen Kreuzen </a:t>
            </a:r>
            <a:br>
              <a:rPr lang="de-CH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r>
              <a:rPr lang="de-CH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sind Schüler*innen empfohlen</a:t>
            </a:r>
            <a:endParaRPr lang="de-DE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493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80910" y="1058096"/>
            <a:ext cx="7066130" cy="581025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dirty="0">
                <a:solidFill>
                  <a:srgbClr val="4C4C0F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Zur Aufnahmeprüfung</a:t>
            </a:r>
            <a:endParaRPr lang="de-DE" sz="3200" dirty="0">
              <a:solidFill>
                <a:srgbClr val="4C4C0F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0910" y="1639121"/>
            <a:ext cx="7777595" cy="4333054"/>
          </a:xfrm>
          <a:solidFill>
            <a:srgbClr val="CAE63E"/>
          </a:solidFill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Deutsch schriftlich (Aufsatz), 2 Stunden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Mathematik schriftlich, 2 Stunden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Französisch mündlich, 15 Minuten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Berufsfeldeignung mündlich, 15 Minuten</a:t>
            </a:r>
          </a:p>
          <a:p>
            <a:pPr indent="0" eaLnBrk="1" hangingPunct="1">
              <a:lnSpc>
                <a:spcPct val="150000"/>
              </a:lnSpc>
              <a:buNone/>
              <a:defRPr/>
            </a:pPr>
            <a:r>
              <a:rPr lang="de-CH" sz="2800" dirty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"/>
              </a:rPr>
              <a:t> </a:t>
            </a:r>
            <a:r>
              <a:rPr lang="de-CH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Aufnahme bei 16 Punkten oder mehr</a:t>
            </a:r>
          </a:p>
          <a:p>
            <a:pPr indent="0" eaLnBrk="1" hangingPunct="1">
              <a:lnSpc>
                <a:spcPct val="150000"/>
              </a:lnSpc>
              <a:buNone/>
              <a:defRPr/>
            </a:pPr>
            <a:endParaRPr lang="de-CH" sz="2800" b="1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indent="0" eaLnBrk="1" hangingPunct="1">
              <a:lnSpc>
                <a:spcPct val="150000"/>
              </a:lnSpc>
              <a:buNone/>
              <a:defRPr/>
            </a:pPr>
            <a:r>
              <a:rPr lang="de-CH" sz="28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Prüfungsdaten</a:t>
            </a:r>
            <a:r>
              <a:rPr lang="de-CH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:</a:t>
            </a:r>
          </a:p>
          <a:p>
            <a:r>
              <a:rPr lang="de-DE" sz="2500" dirty="0"/>
              <a:t>1.-3. März (evtl. 4. und 5. März 2021)</a:t>
            </a:r>
            <a:endParaRPr lang="de-DE" sz="25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192" y="4161234"/>
            <a:ext cx="17653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976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59320" y="1282725"/>
            <a:ext cx="7225359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CH" sz="3200" dirty="0">
                <a:solidFill>
                  <a:srgbClr val="4C4C0F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Prüfungsvorbereitung</a:t>
            </a:r>
            <a:endParaRPr lang="de-DE" sz="3200" dirty="0">
              <a:solidFill>
                <a:srgbClr val="4C4C0F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320" y="1846657"/>
            <a:ext cx="7225358" cy="3846749"/>
          </a:xfrm>
          <a:solidFill>
            <a:srgbClr val="CAE63E"/>
          </a:solidFill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endParaRPr lang="de-DE" sz="28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indent="0">
              <a:lnSpc>
                <a:spcPct val="150000"/>
              </a:lnSpc>
              <a:buNone/>
              <a:defRPr/>
            </a:pPr>
            <a: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de-DE" sz="28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www.erz.be.ch</a:t>
            </a:r>
            <a:endParaRPr lang="de-DE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indent="0">
              <a:lnSpc>
                <a:spcPct val="150000"/>
              </a:lnSpc>
              <a:buNone/>
              <a:defRPr/>
            </a:pPr>
            <a:r>
              <a:rPr lang="de-DE" sz="2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(Mittelschulen </a:t>
            </a:r>
            <a:r>
              <a:rPr lang="de-DE" sz="2200" dirty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" pitchFamily="2" charset="2"/>
              </a:rPr>
              <a:t> Fachmittelschulen  Aufnahmeverfahren)</a:t>
            </a:r>
            <a:endParaRPr lang="de-DE" sz="22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indent="0">
              <a:lnSpc>
                <a:spcPct val="150000"/>
              </a:lnSpc>
              <a:buNone/>
              <a:defRPr/>
            </a:pPr>
            <a:endParaRPr lang="de-DE" sz="28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indent="0">
              <a:lnSpc>
                <a:spcPct val="150000"/>
              </a:lnSpc>
              <a:buNone/>
              <a:defRPr/>
            </a:pPr>
            <a: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Sie finden frühere </a:t>
            </a:r>
            <a:b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Deutsch- und Mathematikprüfungen </a:t>
            </a:r>
            <a:b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Beispiele Anforderungen Französisch </a:t>
            </a:r>
          </a:p>
        </p:txBody>
      </p:sp>
    </p:spTree>
    <p:extLst>
      <p:ext uri="{BB962C8B-B14F-4D97-AF65-F5344CB8AC3E}">
        <p14:creationId xmlns:p14="http://schemas.microsoft.com/office/powerpoint/2010/main" val="3978438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>
              <a:solidFill>
                <a:srgbClr val="2C2C0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8400" y="1425601"/>
            <a:ext cx="7225358" cy="4394044"/>
          </a:xfrm>
          <a:solidFill>
            <a:srgbClr val="CAE63E"/>
          </a:solidFill>
        </p:spPr>
        <p:txBody>
          <a:bodyPr>
            <a:normAutofit/>
          </a:bodyPr>
          <a:lstStyle/>
          <a:p>
            <a:pPr indent="15875" defTabSz="914400">
              <a:lnSpc>
                <a:spcPct val="100000"/>
              </a:lnSpc>
              <a:buNone/>
            </a:pPr>
            <a:endParaRPr lang="de-CH" sz="4000" b="1" dirty="0">
              <a:latin typeface="Calibri" charset="0"/>
              <a:cs typeface="Calibri" charset="0"/>
              <a:sym typeface="Wingdings 3" charset="0"/>
            </a:endParaRPr>
          </a:p>
          <a:p>
            <a:pPr indent="15875" defTabSz="914400">
              <a:lnSpc>
                <a:spcPct val="100000"/>
              </a:lnSpc>
              <a:buNone/>
            </a:pPr>
            <a:endParaRPr lang="de-CH" sz="4000" b="1" dirty="0">
              <a:latin typeface="Calibri" charset="0"/>
              <a:cs typeface="Calibri" charset="0"/>
              <a:sym typeface="Wingdings 3" charset="0"/>
            </a:endParaRPr>
          </a:p>
          <a:p>
            <a:pPr indent="15875" defTabSz="914400">
              <a:lnSpc>
                <a:spcPct val="100000"/>
              </a:lnSpc>
              <a:buNone/>
            </a:pPr>
            <a:r>
              <a:rPr lang="de-CH" sz="7200" b="1" dirty="0">
                <a:latin typeface="Calibri" charset="0"/>
                <a:cs typeface="Calibri" charset="0"/>
                <a:sym typeface="Wingdings 3" charset="0"/>
              </a:rPr>
              <a:t>Der Bildungsgang</a:t>
            </a:r>
          </a:p>
          <a:p>
            <a:pPr marL="0" marR="0" lvl="0" indent="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4800" b="1" dirty="0">
              <a:latin typeface="Calibri" charset="0"/>
              <a:cs typeface="Calibri" charset="0"/>
              <a:sym typeface="Wingdings 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92022" y="1311275"/>
            <a:ext cx="7993063" cy="581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CH" sz="3600" dirty="0" smtClean="0">
                <a:solidFill>
                  <a:srgbClr val="4C4C0F"/>
                </a:solidFill>
                <a:latin typeface="Calibri" charset="0"/>
                <a:cs typeface="Calibri" charset="0"/>
              </a:rPr>
              <a:t>Eine Abteilung </a:t>
            </a:r>
            <a:r>
              <a:rPr lang="de-CH" sz="3600" dirty="0">
                <a:solidFill>
                  <a:srgbClr val="4C4C0F"/>
                </a:solidFill>
                <a:latin typeface="Calibri" charset="0"/>
                <a:cs typeface="Calibri" charset="0"/>
              </a:rPr>
              <a:t>des Gymnasiums Biel-Seeland</a:t>
            </a:r>
            <a:endParaRPr lang="de-DE" sz="3600" dirty="0">
              <a:solidFill>
                <a:srgbClr val="4C4C0F"/>
              </a:solidFill>
              <a:latin typeface="Calibri" charset="0"/>
              <a:cs typeface="Calibri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2022" y="2130945"/>
            <a:ext cx="7473569" cy="3737437"/>
          </a:xfrm>
          <a:solidFill>
            <a:srgbClr val="C3D642"/>
          </a:solidFill>
        </p:spPr>
        <p:txBody>
          <a:bodyPr>
            <a:normAutofit fontScale="92500"/>
          </a:bodyPr>
          <a:lstStyle/>
          <a:p>
            <a:pPr marL="457200" indent="-457200">
              <a:lnSpc>
                <a:spcPct val="150000"/>
              </a:lnSpc>
              <a:buFont typeface="Arial" charset="0"/>
              <a:buChar char="•"/>
              <a:defRPr/>
            </a:pPr>
            <a:r>
              <a:rPr lang="de-CH" sz="3200" dirty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 3" pitchFamily="18" charset="2"/>
              </a:rPr>
              <a:t>es unterrichten ausgebildete </a:t>
            </a:r>
            <a:r>
              <a:rPr lang="de-CH" sz="3200" dirty="0" smtClean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 3" pitchFamily="18" charset="2"/>
              </a:rPr>
              <a:t>Gymnasial-lehrer*innen </a:t>
            </a:r>
            <a:endParaRPr lang="de-CH" sz="3200" dirty="0">
              <a:latin typeface="Calibri" pitchFamily="34" charset="0"/>
              <a:ea typeface="ＭＳ Ｐゴシック" pitchFamily="34" charset="-128"/>
              <a:cs typeface="Calibri" pitchFamily="34" charset="0"/>
              <a:sym typeface="Wingdings 3" pitchFamily="18" charset="2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  <a:defRPr/>
            </a:pPr>
            <a:r>
              <a:rPr lang="de-CH" sz="3200" dirty="0" smtClean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 3" pitchFamily="18" charset="2"/>
              </a:rPr>
              <a:t>Fakultativfächer </a:t>
            </a:r>
            <a:r>
              <a:rPr lang="de-CH" sz="3200" dirty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 3" pitchFamily="18" charset="2"/>
              </a:rPr>
              <a:t>(Sprachzertifikate</a:t>
            </a:r>
            <a:r>
              <a:rPr lang="de-CH" sz="3200" dirty="0" smtClean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 3" pitchFamily="18" charset="2"/>
              </a:rPr>
              <a:t>!), mit </a:t>
            </a:r>
            <a:r>
              <a:rPr lang="de-CH" sz="3200" dirty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 3" pitchFamily="18" charset="2"/>
              </a:rPr>
              <a:t>Gymnasiast*innen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  <a:defRPr/>
            </a:pPr>
            <a:r>
              <a:rPr lang="de-CH" sz="3200" dirty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 3" pitchFamily="18" charset="2"/>
              </a:rPr>
              <a:t>Sonderveranstaltungen oft mit </a:t>
            </a:r>
            <a:r>
              <a:rPr lang="de-CH" sz="3200" dirty="0" err="1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 3" pitchFamily="18" charset="2"/>
              </a:rPr>
              <a:t>gym</a:t>
            </a:r>
            <a:r>
              <a:rPr lang="de-CH" sz="3200" dirty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 3" pitchFamily="18" charset="2"/>
              </a:rPr>
              <a:t>. Klassen</a:t>
            </a:r>
          </a:p>
          <a:p>
            <a:pPr eaLnBrk="1" hangingPunct="1">
              <a:defRPr/>
            </a:pPr>
            <a:endParaRPr lang="de-CH" sz="2400" dirty="0">
              <a:latin typeface="Calibri" pitchFamily="34" charset="0"/>
              <a:ea typeface="ＭＳ Ｐゴシック" pitchFamily="34" charset="-128"/>
              <a:cs typeface="Calibri" pitchFamily="34" charset="0"/>
              <a:sym typeface="Wingdings 3" pitchFamily="18" charset="2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5820" y="58069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026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reeform 248">
            <a:extLst>
              <a:ext uri="{FF2B5EF4-FFF2-40B4-BE49-F238E27FC236}">
                <a16:creationId xmlns:a16="http://schemas.microsoft.com/office/drawing/2014/main" id="{7FF037C5-FA8C-DB40-BECB-9D6A6AF9F6DD}"/>
              </a:ext>
            </a:extLst>
          </p:cNvPr>
          <p:cNvSpPr/>
          <p:nvPr/>
        </p:nvSpPr>
        <p:spPr>
          <a:xfrm>
            <a:off x="1448256" y="4301176"/>
            <a:ext cx="3086503" cy="1741635"/>
          </a:xfrm>
          <a:custGeom>
            <a:avLst/>
            <a:gdLst>
              <a:gd name="connsiteX0" fmla="*/ 2960200 w 4115337"/>
              <a:gd name="connsiteY0" fmla="*/ 0 h 2322180"/>
              <a:gd name="connsiteX1" fmla="*/ 3562482 w 4115337"/>
              <a:gd name="connsiteY1" fmla="*/ 177473 h 2322180"/>
              <a:gd name="connsiteX2" fmla="*/ 4114052 w 4115337"/>
              <a:gd name="connsiteY2" fmla="*/ 1411900 h 2322180"/>
              <a:gd name="connsiteX3" fmla="*/ 3898441 w 4115337"/>
              <a:gd name="connsiteY3" fmla="*/ 2196525 h 2322180"/>
              <a:gd name="connsiteX4" fmla="*/ 3814808 w 4115337"/>
              <a:gd name="connsiteY4" fmla="*/ 2322180 h 2322180"/>
              <a:gd name="connsiteX5" fmla="*/ 519662 w 4115337"/>
              <a:gd name="connsiteY5" fmla="*/ 2322180 h 2322180"/>
              <a:gd name="connsiteX6" fmla="*/ 523093 w 4115337"/>
              <a:gd name="connsiteY6" fmla="*/ 2313390 h 2322180"/>
              <a:gd name="connsiteX7" fmla="*/ 576694 w 4115337"/>
              <a:gd name="connsiteY7" fmla="*/ 2114083 h 2322180"/>
              <a:gd name="connsiteX8" fmla="*/ 400061 w 4115337"/>
              <a:gd name="connsiteY8" fmla="*/ 1656099 h 2322180"/>
              <a:gd name="connsiteX9" fmla="*/ 93398 w 4115337"/>
              <a:gd name="connsiteY9" fmla="*/ 1258922 h 2322180"/>
              <a:gd name="connsiteX10" fmla="*/ 807177 w 4115337"/>
              <a:gd name="connsiteY10" fmla="*/ 60012 h 2322180"/>
              <a:gd name="connsiteX11" fmla="*/ 1012591 w 4115337"/>
              <a:gd name="connsiteY11" fmla="*/ 88461 h 2322180"/>
              <a:gd name="connsiteX12" fmla="*/ 1503110 w 4115337"/>
              <a:gd name="connsiteY12" fmla="*/ 280799 h 2322180"/>
              <a:gd name="connsiteX13" fmla="*/ 1692996 w 4115337"/>
              <a:gd name="connsiteY13" fmla="*/ 302842 h 2322180"/>
              <a:gd name="connsiteX14" fmla="*/ 2216050 w 4115337"/>
              <a:gd name="connsiteY14" fmla="*/ 191941 h 2322180"/>
              <a:gd name="connsiteX15" fmla="*/ 2916445 w 4115337"/>
              <a:gd name="connsiteY15" fmla="*/ 950 h 2322180"/>
              <a:gd name="connsiteX16" fmla="*/ 2960200 w 4115337"/>
              <a:gd name="connsiteY16" fmla="*/ 0 h 232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5337" h="2322180">
                <a:moveTo>
                  <a:pt x="2960200" y="0"/>
                </a:moveTo>
                <a:cubicBezTo>
                  <a:pt x="3171754" y="0"/>
                  <a:pt x="3381497" y="67389"/>
                  <a:pt x="3562482" y="177473"/>
                </a:cubicBezTo>
                <a:cubicBezTo>
                  <a:pt x="3954469" y="415952"/>
                  <a:pt x="4132406" y="916963"/>
                  <a:pt x="4114052" y="1411900"/>
                </a:cubicBezTo>
                <a:cubicBezTo>
                  <a:pt x="4103739" y="1691514"/>
                  <a:pt x="4030780" y="1969195"/>
                  <a:pt x="3898441" y="2196525"/>
                </a:cubicBezTo>
                <a:lnTo>
                  <a:pt x="3814808" y="2322180"/>
                </a:lnTo>
                <a:lnTo>
                  <a:pt x="519662" y="2322180"/>
                </a:lnTo>
                <a:lnTo>
                  <a:pt x="523093" y="2313390"/>
                </a:lnTo>
                <a:cubicBezTo>
                  <a:pt x="548317" y="2248486"/>
                  <a:pt x="570907" y="2183162"/>
                  <a:pt x="576694" y="2114083"/>
                </a:cubicBezTo>
                <a:cubicBezTo>
                  <a:pt x="590631" y="1947058"/>
                  <a:pt x="503540" y="1788006"/>
                  <a:pt x="400061" y="1656099"/>
                </a:cubicBezTo>
                <a:cubicBezTo>
                  <a:pt x="296669" y="1524192"/>
                  <a:pt x="173332" y="1406157"/>
                  <a:pt x="93398" y="1258922"/>
                </a:cubicBezTo>
                <a:cubicBezTo>
                  <a:pt x="-198268" y="721643"/>
                  <a:pt x="235730" y="60012"/>
                  <a:pt x="807177" y="60012"/>
                </a:cubicBezTo>
                <a:cubicBezTo>
                  <a:pt x="874080" y="60012"/>
                  <a:pt x="942861" y="69068"/>
                  <a:pt x="1012591" y="88461"/>
                </a:cubicBezTo>
                <a:cubicBezTo>
                  <a:pt x="1181980" y="135573"/>
                  <a:pt x="1332219" y="238965"/>
                  <a:pt x="1503110" y="280799"/>
                </a:cubicBezTo>
                <a:cubicBezTo>
                  <a:pt x="1565772" y="296150"/>
                  <a:pt x="1629252" y="302842"/>
                  <a:pt x="1692996" y="302842"/>
                </a:cubicBezTo>
                <a:cubicBezTo>
                  <a:pt x="1869409" y="302842"/>
                  <a:pt x="2047810" y="251687"/>
                  <a:pt x="2216050" y="191941"/>
                </a:cubicBezTo>
                <a:cubicBezTo>
                  <a:pt x="2445054" y="110703"/>
                  <a:pt x="2673637" y="11883"/>
                  <a:pt x="2916445" y="950"/>
                </a:cubicBezTo>
                <a:cubicBezTo>
                  <a:pt x="2931023" y="310"/>
                  <a:pt x="2945622" y="0"/>
                  <a:pt x="2960200" y="0"/>
                </a:cubicBezTo>
                <a:close/>
              </a:path>
            </a:pathLst>
          </a:custGeom>
          <a:solidFill>
            <a:srgbClr val="C0F1F6">
              <a:alpha val="9804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350">
              <a:solidFill>
                <a:srgbClr val="181717"/>
              </a:solidFill>
              <a:latin typeface="Calibri" panose="020F0502020204030204"/>
            </a:endParaRPr>
          </a:p>
        </p:txBody>
      </p:sp>
      <p:sp>
        <p:nvSpPr>
          <p:cNvPr id="248" name="Freeform 247">
            <a:extLst>
              <a:ext uri="{FF2B5EF4-FFF2-40B4-BE49-F238E27FC236}">
                <a16:creationId xmlns:a16="http://schemas.microsoft.com/office/drawing/2014/main" id="{7DB142D2-C837-6840-A200-12A50DA2CB82}"/>
              </a:ext>
            </a:extLst>
          </p:cNvPr>
          <p:cNvSpPr/>
          <p:nvPr/>
        </p:nvSpPr>
        <p:spPr>
          <a:xfrm flipH="1">
            <a:off x="0" y="857250"/>
            <a:ext cx="2692531" cy="1926653"/>
          </a:xfrm>
          <a:custGeom>
            <a:avLst/>
            <a:gdLst>
              <a:gd name="connsiteX0" fmla="*/ 7148 w 3590041"/>
              <a:gd name="connsiteY0" fmla="*/ 0 h 2568870"/>
              <a:gd name="connsiteX1" fmla="*/ 3590041 w 3590041"/>
              <a:gd name="connsiteY1" fmla="*/ 0 h 2568870"/>
              <a:gd name="connsiteX2" fmla="*/ 3590041 w 3590041"/>
              <a:gd name="connsiteY2" fmla="*/ 1744061 h 2568870"/>
              <a:gd name="connsiteX3" fmla="*/ 3472543 w 3590041"/>
              <a:gd name="connsiteY3" fmla="*/ 1816628 h 2568870"/>
              <a:gd name="connsiteX4" fmla="*/ 3049899 w 3590041"/>
              <a:gd name="connsiteY4" fmla="*/ 1918084 h 2568870"/>
              <a:gd name="connsiteX5" fmla="*/ 2882564 w 3590041"/>
              <a:gd name="connsiteY5" fmla="*/ 1902402 h 2568870"/>
              <a:gd name="connsiteX6" fmla="*/ 2569606 w 3590041"/>
              <a:gd name="connsiteY6" fmla="*/ 1844555 h 2568870"/>
              <a:gd name="connsiteX7" fmla="*/ 2480439 w 3590041"/>
              <a:gd name="connsiteY7" fmla="*/ 1855378 h 2568870"/>
              <a:gd name="connsiteX8" fmla="*/ 2153588 w 3590041"/>
              <a:gd name="connsiteY8" fmla="*/ 2119058 h 2568870"/>
              <a:gd name="connsiteX9" fmla="*/ 1489527 w 3590041"/>
              <a:gd name="connsiteY9" fmla="*/ 2538566 h 2568870"/>
              <a:gd name="connsiteX10" fmla="*/ 1244776 w 3590041"/>
              <a:gd name="connsiteY10" fmla="*/ 2568870 h 2568870"/>
              <a:gd name="connsiteX11" fmla="*/ 729143 w 3590041"/>
              <a:gd name="connsiteY11" fmla="*/ 2408802 h 2568870"/>
              <a:gd name="connsiteX12" fmla="*/ 453690 w 3590041"/>
              <a:gd name="connsiteY12" fmla="*/ 1709180 h 2568870"/>
              <a:gd name="connsiteX13" fmla="*/ 576695 w 3590041"/>
              <a:gd name="connsiteY13" fmla="*/ 1313085 h 2568870"/>
              <a:gd name="connsiteX14" fmla="*/ 400061 w 3590041"/>
              <a:gd name="connsiteY14" fmla="*/ 855101 h 2568870"/>
              <a:gd name="connsiteX15" fmla="*/ 93398 w 3590041"/>
              <a:gd name="connsiteY15" fmla="*/ 457923 h 2568870"/>
              <a:gd name="connsiteX16" fmla="*/ 1520 w 3590041"/>
              <a:gd name="connsiteY16" fmla="*/ 43929 h 256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0041" h="2568870">
                <a:moveTo>
                  <a:pt x="7148" y="0"/>
                </a:moveTo>
                <a:lnTo>
                  <a:pt x="3590041" y="0"/>
                </a:lnTo>
                <a:lnTo>
                  <a:pt x="3590041" y="1744061"/>
                </a:lnTo>
                <a:lnTo>
                  <a:pt x="3472543" y="1816628"/>
                </a:lnTo>
                <a:cubicBezTo>
                  <a:pt x="3342328" y="1883048"/>
                  <a:pt x="3196058" y="1918084"/>
                  <a:pt x="3049899" y="1918084"/>
                </a:cubicBezTo>
                <a:cubicBezTo>
                  <a:pt x="2993796" y="1918084"/>
                  <a:pt x="2937716" y="1912916"/>
                  <a:pt x="2882564" y="1902402"/>
                </a:cubicBezTo>
                <a:cubicBezTo>
                  <a:pt x="2778598" y="1882545"/>
                  <a:pt x="2673262" y="1844555"/>
                  <a:pt x="2569606" y="1844555"/>
                </a:cubicBezTo>
                <a:cubicBezTo>
                  <a:pt x="2539722" y="1844555"/>
                  <a:pt x="2509970" y="1847713"/>
                  <a:pt x="2480439" y="1855378"/>
                </a:cubicBezTo>
                <a:cubicBezTo>
                  <a:pt x="2342812" y="1891115"/>
                  <a:pt x="2249382" y="2014010"/>
                  <a:pt x="2153588" y="2119058"/>
                </a:cubicBezTo>
                <a:cubicBezTo>
                  <a:pt x="1974657" y="2315372"/>
                  <a:pt x="1747134" y="2473916"/>
                  <a:pt x="1489527" y="2538566"/>
                </a:cubicBezTo>
                <a:cubicBezTo>
                  <a:pt x="1409858" y="2558599"/>
                  <a:pt x="1327228" y="2568870"/>
                  <a:pt x="1244776" y="2568870"/>
                </a:cubicBezTo>
                <a:cubicBezTo>
                  <a:pt x="1060478" y="2568870"/>
                  <a:pt x="876997" y="2517539"/>
                  <a:pt x="729143" y="2408802"/>
                </a:cubicBezTo>
                <a:cubicBezTo>
                  <a:pt x="515005" y="2251473"/>
                  <a:pt x="391315" y="1967427"/>
                  <a:pt x="453690" y="1709180"/>
                </a:cubicBezTo>
                <a:cubicBezTo>
                  <a:pt x="486335" y="1574380"/>
                  <a:pt x="565121" y="1451243"/>
                  <a:pt x="576695" y="1313085"/>
                </a:cubicBezTo>
                <a:cubicBezTo>
                  <a:pt x="590632" y="1146060"/>
                  <a:pt x="503541" y="987007"/>
                  <a:pt x="400061" y="855101"/>
                </a:cubicBezTo>
                <a:cubicBezTo>
                  <a:pt x="296670" y="723194"/>
                  <a:pt x="173333" y="605159"/>
                  <a:pt x="93398" y="457923"/>
                </a:cubicBezTo>
                <a:cubicBezTo>
                  <a:pt x="20482" y="323604"/>
                  <a:pt x="-7081" y="181512"/>
                  <a:pt x="1520" y="43929"/>
                </a:cubicBezTo>
                <a:close/>
              </a:path>
            </a:pathLst>
          </a:custGeom>
          <a:solidFill>
            <a:srgbClr val="C0F1F6">
              <a:alpha val="9804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350">
              <a:solidFill>
                <a:srgbClr val="181717"/>
              </a:solidFill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B1FD12-BF1B-4543-AE96-EC45C5F126EB}"/>
              </a:ext>
            </a:extLst>
          </p:cNvPr>
          <p:cNvGrpSpPr/>
          <p:nvPr/>
        </p:nvGrpSpPr>
        <p:grpSpPr>
          <a:xfrm>
            <a:off x="703945" y="5130240"/>
            <a:ext cx="4381760" cy="532282"/>
            <a:chOff x="958191" y="5090470"/>
            <a:chExt cx="5083189" cy="709710"/>
          </a:xfrm>
        </p:grpSpPr>
        <p:sp>
          <p:nvSpPr>
            <p:cNvPr id="230" name="Freeform 11">
              <a:extLst>
                <a:ext uri="{FF2B5EF4-FFF2-40B4-BE49-F238E27FC236}">
                  <a16:creationId xmlns:a16="http://schemas.microsoft.com/office/drawing/2014/main" id="{4A850803-433E-FC47-8930-36CECDECC2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2102" y="5139781"/>
              <a:ext cx="480902" cy="484970"/>
            </a:xfrm>
            <a:prstGeom prst="roundRect">
              <a:avLst>
                <a:gd name="adj" fmla="val 18039"/>
              </a:avLst>
            </a:prstGeom>
            <a:solidFill>
              <a:srgbClr val="327C80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 defTabSz="685800"/>
              <a:endParaRPr lang="en-US" sz="1350" dirty="0">
                <a:solidFill>
                  <a:srgbClr val="181717"/>
                </a:solidFill>
                <a:latin typeface="Calibri" panose="020F0502020204030204"/>
              </a:endParaRP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3F8992B-7BB1-9948-BA3A-5E8B8342C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3000" y1="29358" x2="14000" y2="60550"/>
                          <a14:foregroundMark x1="14000" y1="60550" x2="59000" y2="77064"/>
                          <a14:foregroundMark x1="59000" y1="77064" x2="71000" y2="43119"/>
                          <a14:foregroundMark x1="71000" y1="43119" x2="36000" y2="26606"/>
                          <a14:foregroundMark x1="36000" y1="26606" x2="32000" y2="284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8191" y="5100207"/>
              <a:ext cx="517538" cy="564117"/>
            </a:xfrm>
            <a:prstGeom prst="rect">
              <a:avLst/>
            </a:prstGeom>
          </p:spPr>
        </p:pic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C33FAAA9-2AD4-0949-8FFA-96ECDFEFE1F8}"/>
                </a:ext>
              </a:extLst>
            </p:cNvPr>
            <p:cNvGrpSpPr/>
            <p:nvPr/>
          </p:nvGrpSpPr>
          <p:grpSpPr>
            <a:xfrm>
              <a:off x="1661187" y="5090470"/>
              <a:ext cx="4380193" cy="709710"/>
              <a:chOff x="1722629" y="5288981"/>
              <a:chExt cx="2248813" cy="709710"/>
            </a:xfrm>
          </p:grpSpPr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47114C93-B86F-BF48-A9E1-AD862315429C}"/>
                  </a:ext>
                </a:extLst>
              </p:cNvPr>
              <p:cNvGrpSpPr/>
              <p:nvPr/>
            </p:nvGrpSpPr>
            <p:grpSpPr>
              <a:xfrm>
                <a:off x="1764888" y="5383326"/>
                <a:ext cx="0" cy="429714"/>
                <a:chOff x="1764888" y="5383326"/>
                <a:chExt cx="0" cy="429714"/>
              </a:xfrm>
            </p:grpSpPr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20637C02-CCA9-B840-B0CE-33F74A35B4BA}"/>
                    </a:ext>
                  </a:extLst>
                </p:cNvPr>
                <p:cNvCxnSpPr/>
                <p:nvPr/>
              </p:nvCxnSpPr>
              <p:spPr>
                <a:xfrm rot="5400000" flipV="1">
                  <a:off x="1744046" y="5404168"/>
                  <a:ext cx="41684" cy="0"/>
                </a:xfrm>
                <a:prstGeom prst="line">
                  <a:avLst/>
                </a:prstGeom>
                <a:ln w="31750" cap="rnd">
                  <a:solidFill>
                    <a:schemeClr val="accent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6DBCF160-699F-BA44-ABFA-EE6B6C627919}"/>
                    </a:ext>
                  </a:extLst>
                </p:cNvPr>
                <p:cNvCxnSpPr/>
                <p:nvPr/>
              </p:nvCxnSpPr>
              <p:spPr>
                <a:xfrm rot="5400000" flipV="1">
                  <a:off x="1744046" y="5481301"/>
                  <a:ext cx="41684" cy="0"/>
                </a:xfrm>
                <a:prstGeom prst="line">
                  <a:avLst/>
                </a:prstGeom>
                <a:ln w="31750" cap="rnd">
                  <a:solidFill>
                    <a:schemeClr val="accent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F1E53431-ACA3-AF4A-AC67-B1EE0E663620}"/>
                    </a:ext>
                  </a:extLst>
                </p:cNvPr>
                <p:cNvCxnSpPr/>
                <p:nvPr/>
              </p:nvCxnSpPr>
              <p:spPr>
                <a:xfrm rot="5400000" flipV="1">
                  <a:off x="1744046" y="5559935"/>
                  <a:ext cx="41684" cy="0"/>
                </a:xfrm>
                <a:prstGeom prst="line">
                  <a:avLst/>
                </a:prstGeom>
                <a:ln w="31750" cap="rnd">
                  <a:solidFill>
                    <a:schemeClr val="accent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>
                  <a:extLst>
                    <a:ext uri="{FF2B5EF4-FFF2-40B4-BE49-F238E27FC236}">
                      <a16:creationId xmlns:a16="http://schemas.microsoft.com/office/drawing/2014/main" id="{B6557D2E-763C-8841-93C5-323CD41C2028}"/>
                    </a:ext>
                  </a:extLst>
                </p:cNvPr>
                <p:cNvCxnSpPr/>
                <p:nvPr/>
              </p:nvCxnSpPr>
              <p:spPr>
                <a:xfrm rot="5400000" flipV="1">
                  <a:off x="1744046" y="5638782"/>
                  <a:ext cx="41684" cy="0"/>
                </a:xfrm>
                <a:prstGeom prst="line">
                  <a:avLst/>
                </a:prstGeom>
                <a:ln w="31750" cap="rnd">
                  <a:solidFill>
                    <a:schemeClr val="accent4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8B5A2745-CFD0-6045-BC77-4F3401D4E0CA}"/>
                    </a:ext>
                  </a:extLst>
                </p:cNvPr>
                <p:cNvCxnSpPr/>
                <p:nvPr/>
              </p:nvCxnSpPr>
              <p:spPr>
                <a:xfrm rot="5400000" flipV="1">
                  <a:off x="1744046" y="5715126"/>
                  <a:ext cx="41684" cy="0"/>
                </a:xfrm>
                <a:prstGeom prst="line">
                  <a:avLst/>
                </a:prstGeom>
                <a:ln w="31750" cap="rnd">
                  <a:solidFill>
                    <a:schemeClr val="accent4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01F95C7B-44E1-4744-A7F1-E995A5F4F8F5}"/>
                    </a:ext>
                  </a:extLst>
                </p:cNvPr>
                <p:cNvCxnSpPr/>
                <p:nvPr/>
              </p:nvCxnSpPr>
              <p:spPr>
                <a:xfrm rot="5400000" flipV="1">
                  <a:off x="1744046" y="5792198"/>
                  <a:ext cx="41684" cy="0"/>
                </a:xfrm>
                <a:prstGeom prst="line">
                  <a:avLst/>
                </a:prstGeom>
                <a:ln w="31750" cap="rnd">
                  <a:solidFill>
                    <a:schemeClr val="accent4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E1F6F42C-52BA-0045-87DC-2DFBFF9DDA3B}"/>
                  </a:ext>
                </a:extLst>
              </p:cNvPr>
              <p:cNvSpPr txBox="1"/>
              <p:nvPr/>
            </p:nvSpPr>
            <p:spPr>
              <a:xfrm>
                <a:off x="1722629" y="5288981"/>
                <a:ext cx="595945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de-CH" sz="1050" dirty="0">
                    <a:solidFill>
                      <a:srgbClr val="181717"/>
                    </a:solidFill>
                    <a:latin typeface="Raleway Medium" panose="020B0503030101060003" pitchFamily="34" charset="77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 Weitere Infos</a:t>
                </a:r>
                <a:r>
                  <a:rPr lang="en-US" sz="900" dirty="0">
                    <a:solidFill>
                      <a:srgbClr val="181717"/>
                    </a:solidFill>
                    <a:latin typeface="Raleway Medium" panose="020B0503030101060003" pitchFamily="34" charset="77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: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543BADF9-3CED-FA49-B7AD-52C44757423D}"/>
                  </a:ext>
                </a:extLst>
              </p:cNvPr>
              <p:cNvSpPr/>
              <p:nvPr/>
            </p:nvSpPr>
            <p:spPr>
              <a:xfrm>
                <a:off x="1722630" y="5506248"/>
                <a:ext cx="2248812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/>
                <a:r>
                  <a:rPr lang="en-US" sz="900" dirty="0">
                    <a:solidFill>
                      <a:srgbClr val="181717">
                        <a:alpha val="80000"/>
                      </a:srgbClr>
                    </a:solidFill>
                    <a:latin typeface="Open Sans" panose="020B0606030504020204" pitchFamily="34" charset="0"/>
                    <a:hlinkClick r:id="rId4"/>
                  </a:rPr>
                  <a:t>  https://www.gbsl.ch/gbsl/schule/schueler-innen-organisation-so/</a:t>
                </a:r>
                <a:endParaRPr lang="en-US" sz="900" dirty="0">
                  <a:solidFill>
                    <a:srgbClr val="181717">
                      <a:alpha val="80000"/>
                    </a:srgbClr>
                  </a:solidFill>
                  <a:latin typeface="Open Sans" panose="020B0606030504020204" pitchFamily="34" charset="0"/>
                </a:endParaRPr>
              </a:p>
              <a:p>
                <a:pPr defTabSz="685800"/>
                <a:r>
                  <a:rPr lang="en-US" sz="900" dirty="0">
                    <a:solidFill>
                      <a:srgbClr val="181717">
                        <a:alpha val="80000"/>
                      </a:srgbClr>
                    </a:solidFill>
                    <a:latin typeface="Open Sans" panose="020B0606030504020204" pitchFamily="34" charset="0"/>
                  </a:rPr>
                  <a:t>  Instagram: so_gbsl</a:t>
                </a:r>
                <a:endParaRPr lang="en-US" sz="900" dirty="0">
                  <a:solidFill>
                    <a:srgbClr val="181717">
                      <a:alpha val="80000"/>
                    </a:srgbClr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226" name="Freeform 225">
            <a:extLst>
              <a:ext uri="{FF2B5EF4-FFF2-40B4-BE49-F238E27FC236}">
                <a16:creationId xmlns:a16="http://schemas.microsoft.com/office/drawing/2014/main" id="{BB61484A-265F-7A40-8916-C245698D64B0}"/>
              </a:ext>
            </a:extLst>
          </p:cNvPr>
          <p:cNvSpPr/>
          <p:nvPr/>
        </p:nvSpPr>
        <p:spPr>
          <a:xfrm>
            <a:off x="4955451" y="1146071"/>
            <a:ext cx="4188550" cy="4076262"/>
          </a:xfrm>
          <a:custGeom>
            <a:avLst/>
            <a:gdLst>
              <a:gd name="connsiteX0" fmla="*/ 5584733 w 5584733"/>
              <a:gd name="connsiteY0" fmla="*/ 0 h 5435016"/>
              <a:gd name="connsiteX1" fmla="*/ 5584733 w 5584733"/>
              <a:gd name="connsiteY1" fmla="*/ 5276305 h 5435016"/>
              <a:gd name="connsiteX2" fmla="*/ 5195689 w 5584733"/>
              <a:gd name="connsiteY2" fmla="*/ 5351456 h 5435016"/>
              <a:gd name="connsiteX3" fmla="*/ 4743942 w 5584733"/>
              <a:gd name="connsiteY3" fmla="*/ 5407451 h 5435016"/>
              <a:gd name="connsiteX4" fmla="*/ 1312422 w 5584733"/>
              <a:gd name="connsiteY4" fmla="*/ 4771693 h 5435016"/>
              <a:gd name="connsiteX5" fmla="*/ 274184 w 5584733"/>
              <a:gd name="connsiteY5" fmla="*/ 1498189 h 5435016"/>
              <a:gd name="connsiteX6" fmla="*/ 3529878 w 5584733"/>
              <a:gd name="connsiteY6" fmla="*/ 449510 h 5435016"/>
              <a:gd name="connsiteX7" fmla="*/ 4305124 w 5584733"/>
              <a:gd name="connsiteY7" fmla="*/ 571147 h 5435016"/>
              <a:gd name="connsiteX8" fmla="*/ 5046239 w 5584733"/>
              <a:gd name="connsiteY8" fmla="*/ 312668 h 5435016"/>
              <a:gd name="connsiteX9" fmla="*/ 5464112 w 5584733"/>
              <a:gd name="connsiteY9" fmla="*/ 51964 h 543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84733" h="5435016">
                <a:moveTo>
                  <a:pt x="5584733" y="0"/>
                </a:moveTo>
                <a:lnTo>
                  <a:pt x="5584733" y="5276305"/>
                </a:lnTo>
                <a:lnTo>
                  <a:pt x="5195689" y="5351456"/>
                </a:lnTo>
                <a:cubicBezTo>
                  <a:pt x="5046664" y="5375046"/>
                  <a:pt x="4896005" y="5393742"/>
                  <a:pt x="4743942" y="5407451"/>
                </a:cubicBezTo>
                <a:cubicBezTo>
                  <a:pt x="3528049" y="5517330"/>
                  <a:pt x="2341614" y="5297369"/>
                  <a:pt x="1312422" y="4771693"/>
                </a:cubicBezTo>
                <a:cubicBezTo>
                  <a:pt x="119861" y="4153838"/>
                  <a:pt x="-344974" y="2688241"/>
                  <a:pt x="274184" y="1498189"/>
                </a:cubicBezTo>
                <a:cubicBezTo>
                  <a:pt x="888352" y="317730"/>
                  <a:pt x="2339996" y="-149854"/>
                  <a:pt x="3529878" y="449510"/>
                </a:cubicBezTo>
                <a:cubicBezTo>
                  <a:pt x="3733034" y="553307"/>
                  <a:pt x="4015625" y="597705"/>
                  <a:pt x="4305124" y="571147"/>
                </a:cubicBezTo>
                <a:cubicBezTo>
                  <a:pt x="4594622" y="544590"/>
                  <a:pt x="4865023" y="451132"/>
                  <a:pt x="5046239" y="312668"/>
                </a:cubicBezTo>
                <a:cubicBezTo>
                  <a:pt x="5179010" y="210008"/>
                  <a:pt x="5319064" y="123203"/>
                  <a:pt x="5464112" y="51964"/>
                </a:cubicBezTo>
                <a:close/>
              </a:path>
            </a:pathLst>
          </a:custGeom>
          <a:solidFill>
            <a:srgbClr val="81E2FF">
              <a:alpha val="41176"/>
            </a:srgbClr>
          </a:solidFill>
          <a:ln w="20300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en-US" sz="1350">
              <a:ln w="0"/>
              <a:solidFill>
                <a:srgbClr val="13778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623B682-E839-3747-86BF-C6F426612E54}"/>
              </a:ext>
            </a:extLst>
          </p:cNvPr>
          <p:cNvSpPr/>
          <p:nvPr/>
        </p:nvSpPr>
        <p:spPr>
          <a:xfrm>
            <a:off x="703945" y="1461315"/>
            <a:ext cx="370646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de-CH" sz="2100" dirty="0">
                <a:solidFill>
                  <a:srgbClr val="181717">
                    <a:alpha val="90000"/>
                  </a:srgbClr>
                </a:solidFill>
                <a:latin typeface="Raleway Medium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Schüler/innen-Organisation</a:t>
            </a:r>
            <a:r>
              <a:rPr lang="de-CH" sz="2100" b="1" dirty="0">
                <a:solidFill>
                  <a:srgbClr val="181717"/>
                </a:solidFill>
                <a:latin typeface="Raleway" panose="020B0503030101060003" pitchFamily="34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de-CH" sz="2100" b="1" dirty="0">
                <a:solidFill>
                  <a:srgbClr val="137781"/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SO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E4796506-B9E4-2940-A856-8E8A8CE9B7AF}"/>
              </a:ext>
            </a:extLst>
          </p:cNvPr>
          <p:cNvSpPr txBox="1"/>
          <p:nvPr/>
        </p:nvSpPr>
        <p:spPr>
          <a:xfrm>
            <a:off x="703945" y="1821660"/>
            <a:ext cx="53893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25" dirty="0">
                <a:solidFill>
                  <a:srgbClr val="181717">
                    <a:alpha val="80000"/>
                  </a:srgbClr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             </a:t>
            </a: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91618207-498D-EB4B-8674-F0A45B0F89C4}"/>
              </a:ext>
            </a:extLst>
          </p:cNvPr>
          <p:cNvGrpSpPr/>
          <p:nvPr/>
        </p:nvGrpSpPr>
        <p:grpSpPr>
          <a:xfrm>
            <a:off x="781242" y="2049370"/>
            <a:ext cx="767304" cy="0"/>
            <a:chOff x="5477042" y="4118549"/>
            <a:chExt cx="1237917" cy="0"/>
          </a:xfrm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6268E76B-26BF-CC4D-AC34-D2C77B1FA2E2}"/>
                </a:ext>
              </a:extLst>
            </p:cNvPr>
            <p:cNvCxnSpPr/>
            <p:nvPr/>
          </p:nvCxnSpPr>
          <p:spPr>
            <a:xfrm flipV="1">
              <a:off x="5477042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B4A6672-B9F5-AB49-8988-EDDEBFD6E3DA}"/>
                </a:ext>
              </a:extLst>
            </p:cNvPr>
            <p:cNvCxnSpPr/>
            <p:nvPr/>
          </p:nvCxnSpPr>
          <p:spPr>
            <a:xfrm flipV="1">
              <a:off x="569711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A76A37A0-7B6D-A843-B36E-0BABBEFD1891}"/>
                </a:ext>
              </a:extLst>
            </p:cNvPr>
            <p:cNvCxnSpPr/>
            <p:nvPr/>
          </p:nvCxnSpPr>
          <p:spPr>
            <a:xfrm flipV="1">
              <a:off x="5921463" y="4118549"/>
              <a:ext cx="130820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1623BDC0-66DD-3E48-B4DE-FAC23571E16B}"/>
                </a:ext>
              </a:extLst>
            </p:cNvPr>
            <p:cNvCxnSpPr/>
            <p:nvPr/>
          </p:nvCxnSpPr>
          <p:spPr>
            <a:xfrm flipV="1">
              <a:off x="614642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3AD16B25-9D66-6B45-8F17-7D08669C4EF4}"/>
                </a:ext>
              </a:extLst>
            </p:cNvPr>
            <p:cNvCxnSpPr/>
            <p:nvPr/>
          </p:nvCxnSpPr>
          <p:spPr>
            <a:xfrm flipV="1">
              <a:off x="6364244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9C3CF401-C4F0-9F46-AC2C-19710607F240}"/>
                </a:ext>
              </a:extLst>
            </p:cNvPr>
            <p:cNvCxnSpPr/>
            <p:nvPr/>
          </p:nvCxnSpPr>
          <p:spPr>
            <a:xfrm flipV="1">
              <a:off x="6584139" y="4118549"/>
              <a:ext cx="130820" cy="0"/>
            </a:xfrm>
            <a:prstGeom prst="line">
              <a:avLst/>
            </a:prstGeom>
            <a:ln w="3175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Rectangle 223">
            <a:extLst>
              <a:ext uri="{FF2B5EF4-FFF2-40B4-BE49-F238E27FC236}">
                <a16:creationId xmlns:a16="http://schemas.microsoft.com/office/drawing/2014/main" id="{E9A6FE41-9B5E-B040-BF5B-92B3F8ECF478}"/>
              </a:ext>
            </a:extLst>
          </p:cNvPr>
          <p:cNvSpPr/>
          <p:nvPr/>
        </p:nvSpPr>
        <p:spPr>
          <a:xfrm>
            <a:off x="703945" y="2069562"/>
            <a:ext cx="3190611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de-CH" sz="1050" b="1" dirty="0">
                <a:solidFill>
                  <a:srgbClr val="181717">
                    <a:alpha val="80000"/>
                  </a:srgbClr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Die SO </a:t>
            </a:r>
            <a:r>
              <a:rPr lang="de-CH" sz="1050" dirty="0">
                <a:solidFill>
                  <a:srgbClr val="181717">
                    <a:alpha val="80000"/>
                  </a:srgbClr>
                </a:solidFill>
                <a:latin typeface="Raleway" panose="020B05030301010600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vertritt die Anliegen und Wünsche der Schülerschaft gegenüber der Schule und des Schulbetriebs</a:t>
            </a:r>
          </a:p>
        </p:txBody>
      </p:sp>
      <p:sp>
        <p:nvSpPr>
          <p:cNvPr id="227" name="Google Shape;498;p33">
            <a:extLst>
              <a:ext uri="{FF2B5EF4-FFF2-40B4-BE49-F238E27FC236}">
                <a16:creationId xmlns:a16="http://schemas.microsoft.com/office/drawing/2014/main" id="{041A22C4-1F6E-BB47-99E2-D25B327F1A2A}"/>
              </a:ext>
            </a:extLst>
          </p:cNvPr>
          <p:cNvSpPr txBox="1">
            <a:spLocks/>
          </p:cNvSpPr>
          <p:nvPr/>
        </p:nvSpPr>
        <p:spPr>
          <a:xfrm>
            <a:off x="1196148" y="2974593"/>
            <a:ext cx="2753458" cy="1141466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15000"/>
              </a:lnSpc>
              <a:spcBef>
                <a:spcPts val="0"/>
              </a:spcBef>
              <a:buClr>
                <a:srgbClr val="181717"/>
              </a:buClr>
              <a:buSzPts val="600"/>
              <a:buNone/>
            </a:pPr>
            <a:r>
              <a:rPr lang="de-CH" sz="1050" dirty="0">
                <a:solidFill>
                  <a:srgbClr val="434343"/>
                </a:solidFill>
                <a:latin typeface="Raleway Medium" panose="020B0503030101060003" pitchFamily="34" charset="77"/>
              </a:rPr>
              <a:t>Unsere Aufgaben:</a:t>
            </a:r>
          </a:p>
          <a:p>
            <a:pPr marL="0" indent="0" defTabSz="685800">
              <a:lnSpc>
                <a:spcPct val="115000"/>
              </a:lnSpc>
              <a:spcBef>
                <a:spcPts val="0"/>
              </a:spcBef>
              <a:buClr>
                <a:srgbClr val="181717"/>
              </a:buClr>
              <a:buSzPts val="600"/>
              <a:buNone/>
            </a:pPr>
            <a:endParaRPr lang="de-CH" sz="900" dirty="0">
              <a:solidFill>
                <a:srgbClr val="434343"/>
              </a:solidFill>
              <a:latin typeface="Raleway" panose="020B0503030101060003" pitchFamily="34" charset="77"/>
            </a:endParaRPr>
          </a:p>
          <a:p>
            <a:pPr marL="180975" indent="-147638" defTabSz="685800">
              <a:lnSpc>
                <a:spcPct val="115000"/>
              </a:lnSpc>
              <a:spcBef>
                <a:spcPts val="0"/>
              </a:spcBef>
              <a:buClr>
                <a:srgbClr val="137781"/>
              </a:buClr>
              <a:buSzPct val="80000"/>
              <a:buFont typeface="System Font Regular"/>
              <a:buChar char="■"/>
            </a:pPr>
            <a:r>
              <a:rPr lang="de-CH" sz="900" dirty="0">
                <a:solidFill>
                  <a:srgbClr val="434343"/>
                </a:solidFill>
                <a:latin typeface="Raleway" panose="020B0503030101060003" pitchFamily="34" charset="77"/>
              </a:rPr>
              <a:t>Vertretung der Schülerschaft bei Versammlungen und Abstimmungen</a:t>
            </a:r>
          </a:p>
          <a:p>
            <a:pPr marL="180975" indent="-147638" defTabSz="685800">
              <a:lnSpc>
                <a:spcPct val="115000"/>
              </a:lnSpc>
              <a:spcBef>
                <a:spcPts val="0"/>
              </a:spcBef>
              <a:buClr>
                <a:srgbClr val="137781"/>
              </a:buClr>
              <a:buSzPct val="80000"/>
              <a:buFont typeface="System Font Regular"/>
              <a:buChar char="■"/>
            </a:pPr>
            <a:r>
              <a:rPr lang="de-CH" sz="900" dirty="0">
                <a:solidFill>
                  <a:srgbClr val="434343"/>
                </a:solidFill>
                <a:latin typeface="Raleway" panose="020B0503030101060003" pitchFamily="34" charset="77"/>
              </a:rPr>
              <a:t>Planung und Umsetzung von Projekten entsprechend den Wünschen der Schülerschaft</a:t>
            </a:r>
          </a:p>
          <a:p>
            <a:pPr marL="180975" indent="-147638" defTabSz="685800">
              <a:lnSpc>
                <a:spcPct val="115000"/>
              </a:lnSpc>
              <a:spcBef>
                <a:spcPts val="0"/>
              </a:spcBef>
              <a:buClr>
                <a:srgbClr val="137781"/>
              </a:buClr>
              <a:buSzPct val="80000"/>
              <a:buFont typeface="System Font Regular"/>
              <a:buChar char="■"/>
            </a:pPr>
            <a:r>
              <a:rPr lang="de-CH" sz="900" dirty="0">
                <a:solidFill>
                  <a:srgbClr val="434343"/>
                </a:solidFill>
                <a:latin typeface="Raleway" panose="020B0503030101060003" pitchFamily="34" charset="77"/>
              </a:rPr>
              <a:t>Kommunikation zwischen Schülerschaft und Schule</a:t>
            </a:r>
          </a:p>
        </p:txBody>
      </p:sp>
      <p:sp>
        <p:nvSpPr>
          <p:cNvPr id="228" name="Google Shape;498;p33">
            <a:extLst>
              <a:ext uri="{FF2B5EF4-FFF2-40B4-BE49-F238E27FC236}">
                <a16:creationId xmlns:a16="http://schemas.microsoft.com/office/drawing/2014/main" id="{5C019E33-E22D-7A42-83DB-A277EC7BE5BE}"/>
              </a:ext>
            </a:extLst>
          </p:cNvPr>
          <p:cNvSpPr txBox="1">
            <a:spLocks/>
          </p:cNvSpPr>
          <p:nvPr/>
        </p:nvSpPr>
        <p:spPr>
          <a:xfrm>
            <a:off x="781242" y="4423422"/>
            <a:ext cx="3015676" cy="37164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15000"/>
              </a:lnSpc>
              <a:spcBef>
                <a:spcPts val="0"/>
              </a:spcBef>
              <a:buClr>
                <a:srgbClr val="181717"/>
              </a:buClr>
              <a:buSzPts val="600"/>
              <a:buNone/>
            </a:pPr>
            <a:r>
              <a:rPr lang="de-CH" sz="1050" dirty="0">
                <a:solidFill>
                  <a:srgbClr val="434343"/>
                </a:solidFill>
                <a:latin typeface="Raleway Medium" panose="020B0503030101060003" pitchFamily="34" charset="77"/>
              </a:rPr>
              <a:t>Wir freuen uns darauf, euch in der Schüler/innen-Organisation willkommen heissen zu dürfen!</a:t>
            </a:r>
            <a:endParaRPr lang="de-CH" sz="900" dirty="0">
              <a:solidFill>
                <a:srgbClr val="434343"/>
              </a:solidFill>
              <a:latin typeface="Raleway" panose="020B0503030101060003" pitchFamily="34" charset="77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A3150B2-A668-E841-909A-7057EA545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395" y="1884480"/>
            <a:ext cx="4833873" cy="341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1385" y="1856261"/>
            <a:ext cx="7533745" cy="846137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CH" sz="3600" b="1" dirty="0">
                <a:solidFill>
                  <a:srgbClr val="4C4C0F"/>
                </a:solidFill>
                <a:latin typeface="+mj-lt"/>
                <a:cs typeface="Calibri" charset="0"/>
              </a:rPr>
              <a:t>Die Grundpfeiler der </a:t>
            </a:r>
            <a:br>
              <a:rPr lang="de-CH" sz="3600" b="1" dirty="0">
                <a:solidFill>
                  <a:srgbClr val="4C4C0F"/>
                </a:solidFill>
                <a:latin typeface="+mj-lt"/>
                <a:cs typeface="Calibri" charset="0"/>
              </a:rPr>
            </a:br>
            <a:r>
              <a:rPr lang="de-CH" sz="3600" b="1" dirty="0">
                <a:solidFill>
                  <a:srgbClr val="4C4C0F"/>
                </a:solidFill>
                <a:latin typeface="+mj-lt"/>
                <a:cs typeface="Calibri" charset="0"/>
              </a:rPr>
              <a:t>Ausbildung an der FMS</a:t>
            </a:r>
            <a:r>
              <a:rPr lang="de-CH" sz="3200" b="1" dirty="0">
                <a:solidFill>
                  <a:srgbClr val="4C4C0F"/>
                </a:solidFill>
                <a:latin typeface="+mj-lt"/>
                <a:cs typeface="Calibri" charset="0"/>
              </a:rPr>
              <a:t/>
            </a:r>
            <a:br>
              <a:rPr lang="de-CH" sz="3200" b="1" dirty="0">
                <a:solidFill>
                  <a:srgbClr val="4C4C0F"/>
                </a:solidFill>
                <a:latin typeface="+mj-lt"/>
                <a:cs typeface="Calibri" charset="0"/>
              </a:rPr>
            </a:br>
            <a:r>
              <a:rPr lang="de-CH" sz="2400" b="1" dirty="0">
                <a:solidFill>
                  <a:srgbClr val="4C4C0F"/>
                </a:solidFill>
                <a:latin typeface="+mj-lt"/>
                <a:cs typeface="Calibri" charset="0"/>
              </a:rPr>
              <a:t>(ab 10. Schuljahr, </a:t>
            </a:r>
            <a:br>
              <a:rPr lang="de-CH" sz="2400" b="1" dirty="0">
                <a:solidFill>
                  <a:srgbClr val="4C4C0F"/>
                </a:solidFill>
                <a:latin typeface="+mj-lt"/>
                <a:cs typeface="Calibri" charset="0"/>
              </a:rPr>
            </a:br>
            <a:r>
              <a:rPr lang="de-CH" sz="2400" b="1" dirty="0">
                <a:solidFill>
                  <a:srgbClr val="4C4C0F"/>
                </a:solidFill>
                <a:latin typeface="+mj-lt"/>
                <a:cs typeface="Calibri" charset="0"/>
              </a:rPr>
              <a:t>Berufsfelder: Gesundheit, Soziale Arbeit, Pädagogik)</a:t>
            </a:r>
            <a:endParaRPr lang="de-DE" sz="2400" b="1" dirty="0">
              <a:solidFill>
                <a:srgbClr val="4C4C0F"/>
              </a:solidFill>
              <a:latin typeface="+mj-lt"/>
              <a:cs typeface="Calibri" charset="0"/>
            </a:endParaRPr>
          </a:p>
        </p:txBody>
      </p:sp>
      <p:grpSp>
        <p:nvGrpSpPr>
          <p:cNvPr id="49155" name="Organization Chart 5"/>
          <p:cNvGrpSpPr>
            <a:grpSpLocks/>
          </p:cNvGrpSpPr>
          <p:nvPr/>
        </p:nvGrpSpPr>
        <p:grpSpPr bwMode="auto">
          <a:xfrm>
            <a:off x="1075432" y="2442340"/>
            <a:ext cx="7509698" cy="4137025"/>
            <a:chOff x="869" y="1270"/>
            <a:chExt cx="2974" cy="720"/>
          </a:xfrm>
        </p:grpSpPr>
        <p:sp>
          <p:nvSpPr>
            <p:cNvPr id="49156" name="AutoShape 4"/>
            <p:cNvSpPr>
              <a:spLocks noChangeAspect="1" noChangeArrowheads="1" noTextEdit="1"/>
            </p:cNvSpPr>
            <p:nvPr/>
          </p:nvSpPr>
          <p:spPr bwMode="auto">
            <a:xfrm>
              <a:off x="963" y="1270"/>
              <a:ext cx="288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8378" name="_s1032"/>
            <p:cNvSpPr>
              <a:spLocks noChangeArrowheads="1"/>
            </p:cNvSpPr>
            <p:nvPr/>
          </p:nvSpPr>
          <p:spPr bwMode="auto">
            <a:xfrm>
              <a:off x="869" y="143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CH" sz="2400" b="1" dirty="0">
                  <a:solidFill>
                    <a:prstClr val="black"/>
                  </a:solidFill>
                  <a:latin typeface="Calibri" charset="0"/>
                  <a:ea typeface="ＭＳ Ｐゴシック" panose="020B0600070205080204" pitchFamily="34" charset="-128"/>
                </a:rPr>
                <a:t>breite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CH" sz="2400" b="1" dirty="0">
                  <a:solidFill>
                    <a:prstClr val="black"/>
                  </a:solidFill>
                  <a:latin typeface="Calibri" charset="0"/>
                  <a:ea typeface="ＭＳ Ｐゴシック" panose="020B0600070205080204" pitchFamily="34" charset="-128"/>
                </a:rPr>
                <a:t>Allgemein-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CH" sz="2400" b="1" dirty="0" err="1">
                  <a:solidFill>
                    <a:prstClr val="black"/>
                  </a:solidFill>
                  <a:latin typeface="Calibri" charset="0"/>
                  <a:ea typeface="ＭＳ Ｐゴシック" panose="020B0600070205080204" pitchFamily="34" charset="-128"/>
                </a:rPr>
                <a:t>bildung</a:t>
              </a:r>
              <a:endParaRPr lang="de-DE" sz="2400" b="1" dirty="0">
                <a:solidFill>
                  <a:prstClr val="black"/>
                </a:solidFill>
                <a:latin typeface="Calibri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9162" name="_s1033"/>
            <p:cNvSpPr>
              <a:spLocks noChangeArrowheads="1"/>
            </p:cNvSpPr>
            <p:nvPr/>
          </p:nvSpPr>
          <p:spPr bwMode="auto">
            <a:xfrm>
              <a:off x="1810" y="1435"/>
              <a:ext cx="864" cy="291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defTabSz="45720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2400" b="1" dirty="0">
                  <a:solidFill>
                    <a:srgbClr val="000000"/>
                  </a:solidFill>
                </a:rPr>
                <a:t>Einführung in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2400" b="1" dirty="0">
                  <a:solidFill>
                    <a:srgbClr val="000000"/>
                  </a:solidFill>
                </a:rPr>
                <a:t>Berufsfelder</a:t>
              </a:r>
              <a:endParaRPr lang="de-DE" altLang="de-DE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49163" name="_s1034"/>
            <p:cNvSpPr>
              <a:spLocks noChangeArrowheads="1"/>
            </p:cNvSpPr>
            <p:nvPr/>
          </p:nvSpPr>
          <p:spPr bwMode="auto">
            <a:xfrm>
              <a:off x="2751" y="143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defTabSz="45720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2400" b="1" dirty="0">
                  <a:solidFill>
                    <a:srgbClr val="000000"/>
                  </a:solidFill>
                </a:rPr>
                <a:t>Förderung der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2400" b="1" dirty="0">
                  <a:solidFill>
                    <a:srgbClr val="000000"/>
                  </a:solidFill>
                </a:rPr>
                <a:t>Selbst- und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2400" b="1" dirty="0" smtClean="0">
                  <a:solidFill>
                    <a:srgbClr val="000000"/>
                  </a:solidFill>
                </a:rPr>
                <a:t>Sozialkompetenz</a:t>
              </a:r>
              <a:endParaRPr lang="de-CH" altLang="de-DE" sz="2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3834" y="48610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40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94209" y="1190791"/>
            <a:ext cx="7272338" cy="581025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dirty="0">
                <a:solidFill>
                  <a:srgbClr val="4C4C0F"/>
                </a:solidFill>
                <a:latin typeface="Calibri" charset="0"/>
                <a:cs typeface="Calibri" charset="0"/>
              </a:rPr>
              <a:t>Allgemeinbildung</a:t>
            </a:r>
            <a:endParaRPr lang="de-DE" sz="3200" dirty="0">
              <a:solidFill>
                <a:srgbClr val="4C4C0F"/>
              </a:solidFill>
              <a:latin typeface="Calibri" charset="0"/>
              <a:cs typeface="Calibri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4209" y="1771816"/>
            <a:ext cx="7769893" cy="4051467"/>
          </a:xfrm>
          <a:solidFill>
            <a:srgbClr val="CAE63E"/>
          </a:solidFill>
        </p:spPr>
        <p:txBody>
          <a:bodyPr>
            <a:noAutofit/>
          </a:bodyPr>
          <a:lstStyle/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de-DE" sz="32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Vier Lernbereiche</a:t>
            </a:r>
          </a:p>
          <a:p>
            <a:pPr marL="0" indent="0" eaLnBrk="1" hangingPunct="1">
              <a:lnSpc>
                <a:spcPct val="100000"/>
              </a:lnSpc>
              <a:buNone/>
              <a:defRPr/>
            </a:pPr>
            <a:r>
              <a:rPr lang="de-DE" sz="32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- Sprachen </a:t>
            </a:r>
            <a:r>
              <a:rPr lang="de-DE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und Kommunikation</a:t>
            </a:r>
            <a:br>
              <a:rPr lang="de-DE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r>
              <a:rPr lang="de-DE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- </a:t>
            </a:r>
            <a:r>
              <a:rPr lang="de-DE" sz="32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Mathematik, Naturwissenschaften und</a:t>
            </a:r>
            <a:br>
              <a:rPr lang="de-DE" sz="32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r>
              <a:rPr lang="de-DE" sz="32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 Informatik</a:t>
            </a:r>
            <a:r>
              <a:rPr lang="de-DE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/>
            </a:r>
            <a:br>
              <a:rPr lang="de-DE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r>
              <a:rPr lang="de-DE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- </a:t>
            </a:r>
            <a:r>
              <a:rPr lang="de-DE" sz="32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Geistes- </a:t>
            </a:r>
            <a:r>
              <a:rPr lang="de-DE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und Sozialwissenschaften</a:t>
            </a:r>
            <a:br>
              <a:rPr lang="de-DE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r>
              <a:rPr lang="de-DE" sz="32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- Musische </a:t>
            </a:r>
            <a:r>
              <a:rPr lang="de-DE" sz="32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Aktivitäten</a:t>
            </a:r>
            <a:endParaRPr lang="de-DE" sz="32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  <a:defRPr/>
            </a:pPr>
            <a:r>
              <a:rPr lang="de-DE" sz="32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- Sport und Gesundheitsförderung</a:t>
            </a:r>
            <a:endParaRPr lang="de-DE" sz="32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endParaRPr lang="de-CH" sz="2600" b="1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25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9320" y="1139850"/>
            <a:ext cx="7225359" cy="571500"/>
          </a:xfrm>
        </p:spPr>
        <p:txBody>
          <a:bodyPr>
            <a:noAutofit/>
          </a:bodyPr>
          <a:lstStyle/>
          <a:p>
            <a:r>
              <a:rPr lang="de-CH" sz="3200" dirty="0" smtClean="0">
                <a:solidFill>
                  <a:srgbClr val="4C4C0F"/>
                </a:solidFill>
                <a:latin typeface="+mn-lt"/>
              </a:rPr>
              <a:t>Unterrichtsfächer </a:t>
            </a:r>
            <a:r>
              <a:rPr lang="de-CH" sz="3200" dirty="0">
                <a:solidFill>
                  <a:srgbClr val="4C4C0F"/>
                </a:solidFill>
                <a:latin typeface="+mn-lt"/>
              </a:rPr>
              <a:t>an der </a:t>
            </a:r>
            <a:r>
              <a:rPr lang="de-CH" sz="3200" dirty="0" smtClean="0">
                <a:solidFill>
                  <a:srgbClr val="4C4C0F"/>
                </a:solidFill>
                <a:latin typeface="+mn-lt"/>
              </a:rPr>
              <a:t>FMS</a:t>
            </a:r>
            <a:endParaRPr lang="de-CH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7501" y="1711350"/>
            <a:ext cx="7446030" cy="4403700"/>
          </a:xfrm>
          <a:solidFill>
            <a:srgbClr val="CAE63E"/>
          </a:solidFill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CH" altLang="de-DE" sz="2800" dirty="0" smtClean="0">
                <a:latin typeface="+mj-lt"/>
                <a:cs typeface="Arial" panose="020B0604020202020204" pitchFamily="34" charset="0"/>
              </a:rPr>
              <a:t>Deutsch</a:t>
            </a:r>
            <a:r>
              <a:rPr lang="de-CH" altLang="de-DE" sz="2800" dirty="0">
                <a:latin typeface="+mj-lt"/>
                <a:cs typeface="Arial" panose="020B0604020202020204" pitchFamily="34" charset="0"/>
              </a:rPr>
              <a:t>, Französisch, Englisch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CH" altLang="de-DE" sz="2800" dirty="0">
                <a:latin typeface="+mj-lt"/>
                <a:cs typeface="Arial" panose="020B0604020202020204" pitchFamily="34" charset="0"/>
              </a:rPr>
              <a:t>Mathematik, Physik, Chemie, </a:t>
            </a:r>
            <a:r>
              <a:rPr lang="de-CH" altLang="de-DE" sz="2800" dirty="0" smtClean="0">
                <a:latin typeface="+mj-lt"/>
                <a:cs typeface="Arial" panose="020B0604020202020204" pitchFamily="34" charset="0"/>
              </a:rPr>
              <a:t>Biologie, Human</a:t>
            </a:r>
            <a:r>
              <a:rPr lang="de-CH" sz="2800" b="1" dirty="0" smtClean="0">
                <a:solidFill>
                  <a:srgbClr val="2C2C06"/>
                </a:solidFill>
                <a:latin typeface="Calibri" charset="0"/>
                <a:cs typeface="Calibri" charset="0"/>
                <a:sym typeface="Wingdings 3" charset="0"/>
              </a:rPr>
              <a:t>-</a:t>
            </a:r>
            <a:r>
              <a:rPr lang="de-CH" altLang="de-DE" sz="2800" dirty="0" smtClean="0">
                <a:latin typeface="+mj-lt"/>
                <a:cs typeface="Arial" panose="020B0604020202020204" pitchFamily="34" charset="0"/>
              </a:rPr>
              <a:t>biologie</a:t>
            </a:r>
            <a:r>
              <a:rPr lang="de-CH" altLang="de-DE" sz="2800" dirty="0" smtClean="0">
                <a:cs typeface="Arial" panose="020B0604020202020204" pitchFamily="34" charset="0"/>
              </a:rPr>
              <a:t>, Informatik</a:t>
            </a:r>
            <a:r>
              <a:rPr lang="de-CH" altLang="de-DE" sz="2800" dirty="0">
                <a:cs typeface="Arial" panose="020B0604020202020204" pitchFamily="34" charset="0"/>
              </a:rPr>
              <a:t>,</a:t>
            </a:r>
            <a:endParaRPr lang="de-CH" altLang="de-DE" sz="2800" baseline="30000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CH" altLang="de-DE" sz="2800" dirty="0" smtClean="0">
                <a:latin typeface="+mj-lt"/>
                <a:cs typeface="Arial" panose="020B0604020202020204" pitchFamily="34" charset="0"/>
              </a:rPr>
              <a:t>Geschichte &amp; Politik, Geografie, Wirtschaft &amp; Recht, Psychologie, Pädagogik/Entwicklungs</a:t>
            </a:r>
            <a:r>
              <a:rPr lang="de-CH" sz="2800" b="1" dirty="0" smtClean="0">
                <a:solidFill>
                  <a:srgbClr val="2C2C06"/>
                </a:solidFill>
                <a:latin typeface="Calibri" charset="0"/>
                <a:cs typeface="Calibri" charset="0"/>
                <a:sym typeface="Wingdings 3" charset="0"/>
              </a:rPr>
              <a:t>-</a:t>
            </a:r>
            <a:r>
              <a:rPr lang="de-CH" altLang="de-DE" sz="2800" dirty="0" smtClean="0">
                <a:latin typeface="+mj-lt"/>
                <a:cs typeface="Arial" panose="020B0604020202020204" pitchFamily="34" charset="0"/>
              </a:rPr>
              <a:t>psychologie, Philosophie, Soziologie</a:t>
            </a:r>
            <a:endParaRPr lang="de-CH" altLang="de-DE" sz="2800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CH" sz="2800" dirty="0" smtClean="0">
                <a:latin typeface="+mj-lt"/>
                <a:cs typeface="Arial" panose="020B0604020202020204" pitchFamily="34" charset="0"/>
              </a:rPr>
              <a:t>Musik, Bildnerisches Gestalten, Theater</a:t>
            </a:r>
            <a:endParaRPr lang="de-CH" sz="2800" dirty="0">
              <a:latin typeface="+mj-lt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CH" sz="2800" dirty="0">
                <a:latin typeface="+mj-lt"/>
                <a:cs typeface="Arial" panose="020B0604020202020204" pitchFamily="34" charset="0"/>
              </a:rPr>
              <a:t>Sport und </a:t>
            </a:r>
            <a:r>
              <a:rPr lang="de-CH" sz="2800" dirty="0" smtClean="0">
                <a:latin typeface="+mj-lt"/>
                <a:cs typeface="Arial" panose="020B0604020202020204" pitchFamily="34" charset="0"/>
              </a:rPr>
              <a:t>Gesundheitsförderung</a:t>
            </a:r>
          </a:p>
          <a:p>
            <a:pPr indent="0">
              <a:spcBef>
                <a:spcPct val="50000"/>
              </a:spcBef>
              <a:buNone/>
            </a:pPr>
            <a:r>
              <a:rPr lang="de-CH" altLang="de-DE" sz="1400" baseline="30000" dirty="0" smtClean="0">
                <a:cs typeface="Arial" panose="020B0604020202020204" pitchFamily="34" charset="0"/>
              </a:rPr>
              <a:t>											</a:t>
            </a:r>
            <a:r>
              <a:rPr lang="de-CH" altLang="de-DE" sz="2800" baseline="16000" dirty="0" smtClean="0">
                <a:cs typeface="Arial" panose="020B0604020202020204" pitchFamily="34" charset="0"/>
              </a:rPr>
              <a:t>*</a:t>
            </a:r>
            <a:r>
              <a:rPr lang="de-CH" altLang="de-DE" sz="1400" baseline="30000" dirty="0" smtClean="0">
                <a:cs typeface="Arial" panose="020B0604020202020204" pitchFamily="34" charset="0"/>
              </a:rPr>
              <a:t> </a:t>
            </a:r>
            <a:r>
              <a:rPr lang="de-CH" altLang="de-DE" sz="1400" dirty="0" smtClean="0">
                <a:cs typeface="Arial" panose="020B0604020202020204" pitchFamily="34" charset="0"/>
              </a:rPr>
              <a:t>Nur im Berufsfeld Pädagogik</a:t>
            </a:r>
            <a:endParaRPr lang="de-CH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51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>
                <a:solidFill>
                  <a:srgbClr val="4C4C0F"/>
                </a:solidFill>
                <a:latin typeface="+mn-lt"/>
              </a:rPr>
              <a:t>Der Bildungsgang: Berufsfeldorientiert</a:t>
            </a:r>
            <a:endParaRPr lang="de-CH" sz="3200" dirty="0">
              <a:solidFill>
                <a:srgbClr val="4C4C0F"/>
              </a:solidFill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rgbClr val="CAE63E"/>
          </a:solidFill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de-CH" altLang="de-DE" sz="2500" dirty="0"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CH" altLang="de-DE" sz="2500" dirty="0">
                <a:cs typeface="Arial" panose="020B0604020202020204" pitchFamily="34" charset="0"/>
              </a:rPr>
              <a:t>Berufsfeld Gesundheit: Fokus Naturwissenschaften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de-CH" altLang="de-DE" sz="2500" dirty="0"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CH" altLang="de-DE" sz="2500" dirty="0">
                <a:cs typeface="Arial" panose="020B0604020202020204" pitchFamily="34" charset="0"/>
              </a:rPr>
              <a:t>Berufsfeld Soziale Arbeit: Fokus Sozialwissenschaften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de-CH" altLang="de-DE" sz="2500" dirty="0"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CH" altLang="de-DE" sz="2500" dirty="0">
                <a:cs typeface="Arial" panose="020B0604020202020204" pitchFamily="34" charset="0"/>
              </a:rPr>
              <a:t>Berufsfeld Pädagogik: Fokus Pädagogik und musische Fächer</a:t>
            </a:r>
            <a:endParaRPr lang="de-DE" sz="2500" dirty="0">
              <a:cs typeface="Arial" panose="020B0604020202020204" pitchFamily="34" charset="0"/>
            </a:endParaRPr>
          </a:p>
          <a:p>
            <a:endParaRPr lang="de-CH" sz="2500" dirty="0"/>
          </a:p>
        </p:txBody>
      </p:sp>
    </p:spTree>
    <p:extLst>
      <p:ext uri="{BB962C8B-B14F-4D97-AF65-F5344CB8AC3E}">
        <p14:creationId xmlns:p14="http://schemas.microsoft.com/office/powerpoint/2010/main" val="184859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0AD52D-F7DB-49F4-9DA5-67CC192FB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01" y="945931"/>
            <a:ext cx="7225358" cy="5076497"/>
          </a:xfrm>
          <a:solidFill>
            <a:srgbClr val="CAE63E"/>
          </a:solidFill>
        </p:spPr>
        <p:txBody>
          <a:bodyPr>
            <a:normAutofit fontScale="85000" lnSpcReduction="10000"/>
          </a:bodyPr>
          <a:lstStyle/>
          <a:p>
            <a:pPr indent="0">
              <a:lnSpc>
                <a:spcPts val="3000"/>
              </a:lnSpc>
              <a:buNone/>
            </a:pPr>
            <a:r>
              <a:rPr lang="de-CH" sz="2500" dirty="0">
                <a:latin typeface="+mj-lt"/>
              </a:rPr>
              <a:t>Aufgrund der aktuellen </a:t>
            </a:r>
            <a:r>
              <a:rPr lang="de-CH" sz="2500" dirty="0" smtClean="0">
                <a:latin typeface="+mj-lt"/>
              </a:rPr>
              <a:t>Pandemie</a:t>
            </a:r>
            <a:r>
              <a:rPr lang="de-CH" sz="2500" dirty="0" smtClean="0"/>
              <a:t>-</a:t>
            </a:r>
            <a:r>
              <a:rPr lang="de-CH" sz="2500" dirty="0" smtClean="0">
                <a:latin typeface="+mj-lt"/>
              </a:rPr>
              <a:t>Situation </a:t>
            </a:r>
            <a:r>
              <a:rPr lang="de-CH" sz="2500" dirty="0">
                <a:latin typeface="+mj-lt"/>
              </a:rPr>
              <a:t>kann der </a:t>
            </a:r>
            <a:r>
              <a:rPr lang="de-CH" sz="2500" i="1" dirty="0">
                <a:latin typeface="+mj-lt"/>
              </a:rPr>
              <a:t>Tag der offenen </a:t>
            </a:r>
            <a:r>
              <a:rPr lang="de-CH" sz="2500" i="1" dirty="0" smtClean="0">
                <a:latin typeface="+mj-lt"/>
              </a:rPr>
              <a:t>Tür </a:t>
            </a:r>
            <a:r>
              <a:rPr lang="de-CH" sz="2500" dirty="0" smtClean="0">
                <a:latin typeface="+mj-lt"/>
              </a:rPr>
              <a:t>der</a:t>
            </a:r>
            <a:r>
              <a:rPr lang="de-CH" sz="2500" i="1" dirty="0" smtClean="0">
                <a:latin typeface="+mj-lt"/>
              </a:rPr>
              <a:t> </a:t>
            </a:r>
            <a:r>
              <a:rPr lang="de-CH" sz="2500" dirty="0" smtClean="0">
                <a:latin typeface="+mj-lt"/>
              </a:rPr>
              <a:t>FMS Biel</a:t>
            </a:r>
            <a:r>
              <a:rPr lang="de-CH" sz="2500" dirty="0" smtClean="0"/>
              <a:t>-Seeland</a:t>
            </a:r>
            <a:r>
              <a:rPr lang="de-CH" sz="2500" i="1" dirty="0" smtClean="0">
                <a:latin typeface="+mj-lt"/>
              </a:rPr>
              <a:t> </a:t>
            </a:r>
            <a:r>
              <a:rPr lang="de-CH" sz="2500" dirty="0" smtClean="0">
                <a:latin typeface="+mj-lt"/>
              </a:rPr>
              <a:t>in diesem Jahr</a:t>
            </a:r>
            <a:r>
              <a:rPr lang="de-CH" sz="2500" i="1" dirty="0" smtClean="0">
                <a:latin typeface="+mj-lt"/>
              </a:rPr>
              <a:t> </a:t>
            </a:r>
            <a:r>
              <a:rPr lang="de-CH" sz="2500" dirty="0" smtClean="0">
                <a:latin typeface="+mj-lt"/>
              </a:rPr>
              <a:t>leider</a:t>
            </a:r>
            <a:r>
              <a:rPr lang="de-CH" sz="2500" i="1" dirty="0" smtClean="0">
                <a:latin typeface="+mj-lt"/>
              </a:rPr>
              <a:t> </a:t>
            </a:r>
            <a:r>
              <a:rPr lang="de-CH" sz="2500" dirty="0" smtClean="0">
                <a:latin typeface="+mj-lt"/>
              </a:rPr>
              <a:t>nicht wie gewohnt auf </a:t>
            </a:r>
            <a:r>
              <a:rPr lang="de-CH" sz="2500" dirty="0">
                <a:latin typeface="+mj-lt"/>
              </a:rPr>
              <a:t>dem Schulareal </a:t>
            </a:r>
            <a:r>
              <a:rPr lang="de-CH" sz="2500" dirty="0" smtClean="0">
                <a:latin typeface="+mj-lt"/>
              </a:rPr>
              <a:t>stattfinden. Wir bedauern das sehr!</a:t>
            </a:r>
            <a:endParaRPr lang="de-CH" sz="2500" dirty="0">
              <a:latin typeface="+mj-lt"/>
            </a:endParaRPr>
          </a:p>
          <a:p>
            <a:pPr indent="0">
              <a:lnSpc>
                <a:spcPts val="3000"/>
              </a:lnSpc>
              <a:buNone/>
            </a:pPr>
            <a:r>
              <a:rPr lang="de-CH" sz="2500" dirty="0">
                <a:latin typeface="+mj-lt"/>
              </a:rPr>
              <a:t>In </a:t>
            </a:r>
            <a:r>
              <a:rPr lang="de-CH" sz="2500" dirty="0" smtClean="0">
                <a:latin typeface="+mj-lt"/>
              </a:rPr>
              <a:t>dieser Präsentation haben wir für Sie die wichtigsten Informationen für den Wahlentscheid und </a:t>
            </a:r>
            <a:r>
              <a:rPr lang="de-CH" sz="2500" dirty="0">
                <a:latin typeface="+mj-lt"/>
              </a:rPr>
              <a:t>einen allfälligen Übertritt in die FMS </a:t>
            </a:r>
            <a:r>
              <a:rPr lang="de-CH" sz="2500" dirty="0" smtClean="0">
                <a:latin typeface="+mj-lt"/>
              </a:rPr>
              <a:t>zusammengestellt. </a:t>
            </a:r>
          </a:p>
          <a:p>
            <a:pPr indent="0">
              <a:lnSpc>
                <a:spcPts val="3000"/>
              </a:lnSpc>
              <a:buNone/>
            </a:pPr>
            <a:endParaRPr lang="de-CH" sz="2500" dirty="0">
              <a:latin typeface="+mj-lt"/>
            </a:endParaRPr>
          </a:p>
          <a:p>
            <a:pPr indent="0">
              <a:lnSpc>
                <a:spcPts val="3000"/>
              </a:lnSpc>
              <a:buNone/>
            </a:pPr>
            <a:r>
              <a:rPr lang="de-CH" sz="2500" dirty="0">
                <a:latin typeface="+mj-lt"/>
              </a:rPr>
              <a:t>Auf einigen Folien </a:t>
            </a:r>
            <a:r>
              <a:rPr lang="de-CH" sz="2500" dirty="0" smtClean="0">
                <a:latin typeface="+mj-lt"/>
              </a:rPr>
              <a:t>finden Sie (oben rechts) ein Lautsprecher</a:t>
            </a:r>
            <a:r>
              <a:rPr lang="de-CH" sz="2500" dirty="0" smtClean="0">
                <a:latin typeface="+mj-lt"/>
                <a:sym typeface="Wingdings 3" charset="0"/>
              </a:rPr>
              <a:t>-</a:t>
            </a:r>
            <a:r>
              <a:rPr lang="de-CH" sz="2500" dirty="0" smtClean="0">
                <a:latin typeface="+mj-lt"/>
              </a:rPr>
              <a:t>symbol. Wenn Sie es anklicken hören Sie einen weiterführenden Kommentar. Versuchen Sie es gleich hier: </a:t>
            </a:r>
            <a:endParaRPr lang="de-CH" sz="2500" dirty="0">
              <a:latin typeface="+mj-lt"/>
            </a:endParaRPr>
          </a:p>
          <a:p>
            <a:pPr indent="0">
              <a:lnSpc>
                <a:spcPts val="3000"/>
              </a:lnSpc>
              <a:buNone/>
            </a:pPr>
            <a:endParaRPr lang="de-CH" sz="2500" dirty="0" smtClean="0">
              <a:latin typeface="+mj-lt"/>
            </a:endParaRPr>
          </a:p>
          <a:p>
            <a:pPr indent="0">
              <a:lnSpc>
                <a:spcPts val="3000"/>
              </a:lnSpc>
              <a:buNone/>
            </a:pPr>
            <a:r>
              <a:rPr lang="de-CH" sz="2500" dirty="0" smtClean="0">
                <a:latin typeface="+mj-lt"/>
              </a:rPr>
              <a:t>Wir </a:t>
            </a:r>
            <a:r>
              <a:rPr lang="de-CH" sz="2500" dirty="0">
                <a:latin typeface="+mj-lt"/>
              </a:rPr>
              <a:t>danken Ihnen für Ihr Interesse und </a:t>
            </a:r>
            <a:r>
              <a:rPr lang="de-CH" sz="2500" dirty="0" smtClean="0">
                <a:latin typeface="+mj-lt"/>
              </a:rPr>
              <a:t>würden uns freuen, </a:t>
            </a:r>
            <a:r>
              <a:rPr lang="de-CH" sz="2500" dirty="0">
                <a:latin typeface="+mj-lt"/>
              </a:rPr>
              <a:t>Sie </a:t>
            </a:r>
            <a:r>
              <a:rPr lang="de-CH" sz="2500" dirty="0" smtClean="0">
                <a:latin typeface="+mj-lt"/>
              </a:rPr>
              <a:t>bald auch persönlich </a:t>
            </a:r>
            <a:r>
              <a:rPr lang="de-CH" sz="2500" dirty="0">
                <a:latin typeface="+mj-lt"/>
              </a:rPr>
              <a:t>an </a:t>
            </a:r>
            <a:r>
              <a:rPr lang="de-CH" sz="2500" dirty="0" smtClean="0">
                <a:latin typeface="+mj-lt"/>
              </a:rPr>
              <a:t>unserer </a:t>
            </a:r>
            <a:r>
              <a:rPr lang="de-CH" sz="2500" dirty="0">
                <a:latin typeface="+mj-lt"/>
              </a:rPr>
              <a:t>Schule begrüssen zu dürfen. 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6759" y="449054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35831" y="982343"/>
            <a:ext cx="7272338" cy="581025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dirty="0">
                <a:solidFill>
                  <a:srgbClr val="4C4C0F"/>
                </a:solidFill>
                <a:latin typeface="Calibri" charset="0"/>
                <a:cs typeface="Calibri" charset="0"/>
              </a:rPr>
              <a:t>Selbst- und </a:t>
            </a:r>
            <a:r>
              <a:rPr lang="de-CH" sz="3200" dirty="0" smtClean="0">
                <a:solidFill>
                  <a:srgbClr val="4C4C0F"/>
                </a:solidFill>
                <a:latin typeface="Calibri" charset="0"/>
                <a:cs typeface="Calibri" charset="0"/>
              </a:rPr>
              <a:t>Sozialkompetenz</a:t>
            </a:r>
            <a:endParaRPr lang="de-DE" sz="32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831" y="1563369"/>
            <a:ext cx="7379495" cy="4675590"/>
          </a:xfrm>
          <a:solidFill>
            <a:srgbClr val="CAE63E"/>
          </a:solidFill>
        </p:spPr>
        <p:txBody>
          <a:bodyPr>
            <a:noAutofit/>
          </a:bodyPr>
          <a:lstStyle/>
          <a:p>
            <a:pPr>
              <a:lnSpc>
                <a:spcPts val="4000"/>
              </a:lnSpc>
              <a:buFontTx/>
              <a:buChar char="•"/>
              <a:defRPr/>
            </a:pPr>
            <a:r>
              <a:rPr lang="de-CH" altLang="de-DE" sz="2700" b="1" dirty="0" smtClean="0">
                <a:cs typeface="Calibri" panose="020F0502020204030204" pitchFamily="34" charset="0"/>
              </a:rPr>
              <a:t> Praktika</a:t>
            </a:r>
            <a:endParaRPr lang="de-CH" altLang="de-DE" sz="2700" b="1" dirty="0">
              <a:cs typeface="Calibri" panose="020F0502020204030204" pitchFamily="34" charset="0"/>
            </a:endParaRPr>
          </a:p>
          <a:p>
            <a:pPr>
              <a:lnSpc>
                <a:spcPts val="4000"/>
              </a:lnSpc>
              <a:buFontTx/>
              <a:buChar char="•"/>
              <a:defRPr/>
            </a:pPr>
            <a:r>
              <a:rPr lang="de-CH" altLang="de-DE" sz="2700" b="1" dirty="0" smtClean="0">
                <a:cs typeface="Calibri" panose="020F0502020204030204" pitchFamily="34" charset="0"/>
              </a:rPr>
              <a:t> Interdisziplinärer Unterricht</a:t>
            </a:r>
          </a:p>
          <a:p>
            <a:pPr>
              <a:lnSpc>
                <a:spcPts val="4000"/>
              </a:lnSpc>
              <a:buFontTx/>
              <a:buChar char="•"/>
              <a:defRPr/>
            </a:pPr>
            <a:r>
              <a:rPr lang="de-CH" altLang="de-DE" sz="2700" b="1" dirty="0">
                <a:cs typeface="Calibri" panose="020F0502020204030204" pitchFamily="34" charset="0"/>
              </a:rPr>
              <a:t> </a:t>
            </a:r>
            <a:r>
              <a:rPr lang="de-DE" altLang="de-DE" sz="2700" b="1" dirty="0" smtClean="0">
                <a:cs typeface="Calibri" panose="020F0502020204030204" pitchFamily="34" charset="0"/>
              </a:rPr>
              <a:t>Arbeitstechnik</a:t>
            </a:r>
            <a:r>
              <a:rPr lang="de-DE" altLang="de-DE" sz="2700" dirty="0" smtClean="0">
                <a:cs typeface="Calibri" panose="020F0502020204030204" pitchFamily="34" charset="0"/>
              </a:rPr>
              <a:t> </a:t>
            </a:r>
            <a:r>
              <a:rPr lang="de-DE" altLang="de-DE" sz="2700" dirty="0">
                <a:cs typeface="Calibri" panose="020F0502020204030204" pitchFamily="34" charset="0"/>
              </a:rPr>
              <a:t>(„Lernen lernen“)    </a:t>
            </a:r>
          </a:p>
          <a:p>
            <a:pPr>
              <a:lnSpc>
                <a:spcPts val="4000"/>
              </a:lnSpc>
              <a:buFontTx/>
              <a:buChar char="•"/>
              <a:defRPr/>
            </a:pPr>
            <a:r>
              <a:rPr lang="de-DE" altLang="de-DE" sz="2700" b="1" dirty="0" smtClean="0">
                <a:cs typeface="Calibri" panose="020F0502020204030204" pitchFamily="34" charset="0"/>
              </a:rPr>
              <a:t> Reflexion </a:t>
            </a:r>
            <a:r>
              <a:rPr lang="de-DE" altLang="de-DE" sz="2700" b="1" dirty="0">
                <a:cs typeface="Calibri" panose="020F0502020204030204" pitchFamily="34" charset="0"/>
              </a:rPr>
              <a:t>des Lernprozesses</a:t>
            </a:r>
          </a:p>
          <a:p>
            <a:pPr>
              <a:lnSpc>
                <a:spcPts val="4000"/>
              </a:lnSpc>
              <a:buFontTx/>
              <a:buChar char="•"/>
              <a:defRPr/>
            </a:pPr>
            <a:r>
              <a:rPr lang="de-DE" altLang="de-DE" sz="2700" b="1" dirty="0">
                <a:cs typeface="Calibri" panose="020F0502020204030204" pitchFamily="34" charset="0"/>
              </a:rPr>
              <a:t>Bewertung des Arbeits- und Lernverhaltens </a:t>
            </a:r>
            <a:r>
              <a:rPr lang="de-DE" altLang="de-DE" sz="2700" b="1" dirty="0" smtClean="0">
                <a:cs typeface="Calibri" panose="020F0502020204030204" pitchFamily="34" charset="0"/>
              </a:rPr>
              <a:t>ALV </a:t>
            </a:r>
            <a:endParaRPr lang="de-DE" altLang="de-DE" sz="2700" b="1" dirty="0">
              <a:cs typeface="Calibri" panose="020F0502020204030204" pitchFamily="34" charset="0"/>
            </a:endParaRPr>
          </a:p>
          <a:p>
            <a:pPr>
              <a:lnSpc>
                <a:spcPts val="4000"/>
              </a:lnSpc>
              <a:buFontTx/>
              <a:buChar char="•"/>
              <a:defRPr/>
            </a:pPr>
            <a:r>
              <a:rPr lang="de-DE" altLang="de-DE" sz="2700" b="1" dirty="0">
                <a:cs typeface="Calibri" panose="020F0502020204030204" pitchFamily="34" charset="0"/>
              </a:rPr>
              <a:t>Abschlussarbeit (SA)</a:t>
            </a:r>
          </a:p>
          <a:p>
            <a:pPr indent="0" eaLnBrk="1" hangingPunct="1">
              <a:lnSpc>
                <a:spcPts val="4000"/>
              </a:lnSpc>
              <a:buNone/>
              <a:defRPr/>
            </a:pPr>
            <a:endParaRPr lang="de-CH" sz="2700" dirty="0">
              <a:ea typeface="ＭＳ Ｐゴシック" pitchFamily="34" charset="-128"/>
              <a:cs typeface="Calibri" pitchFamily="34" charset="0"/>
            </a:endParaRPr>
          </a:p>
          <a:p>
            <a:pPr indent="0" eaLnBrk="1" hangingPunct="1">
              <a:lnSpc>
                <a:spcPts val="4000"/>
              </a:lnSpc>
              <a:buNone/>
              <a:defRPr/>
            </a:pPr>
            <a:r>
              <a:rPr lang="de-CH" sz="2700" b="1" dirty="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de-CH" sz="2700" b="1" dirty="0">
                <a:ea typeface="ＭＳ Ｐゴシック" pitchFamily="34" charset="-128"/>
                <a:cs typeface="Calibri" pitchFamily="34" charset="0"/>
                <a:sym typeface="Wingdings"/>
              </a:rPr>
              <a:t> eigenständige, gefestigte &amp;</a:t>
            </a:r>
            <a:r>
              <a:rPr lang="de-CH" sz="2700" b="1" dirty="0" smtClean="0">
                <a:ea typeface="ＭＳ Ｐゴシック" pitchFamily="34" charset="-128"/>
                <a:cs typeface="Calibri" pitchFamily="34" charset="0"/>
                <a:sym typeface="Wingdings"/>
              </a:rPr>
              <a:t> </a:t>
            </a:r>
            <a:r>
              <a:rPr lang="de-CH" sz="2700" b="1" dirty="0">
                <a:ea typeface="ＭＳ Ｐゴシック" pitchFamily="34" charset="-128"/>
                <a:cs typeface="Calibri" pitchFamily="34" charset="0"/>
                <a:sym typeface="Wingdings"/>
              </a:rPr>
              <a:t>reife Persönlichkeit</a:t>
            </a:r>
            <a:endParaRPr lang="de-CH" sz="2700" b="1" dirty="0"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2968875C-0CA5-43C3-88A6-03907583C0EC}"/>
              </a:ext>
            </a:extLst>
          </p:cNvPr>
          <p:cNvSpPr/>
          <p:nvPr/>
        </p:nvSpPr>
        <p:spPr>
          <a:xfrm>
            <a:off x="5890205" y="2812254"/>
            <a:ext cx="287337" cy="792163"/>
          </a:xfrm>
          <a:prstGeom prst="rightBrac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" name="Textfeld 1"/>
          <p:cNvSpPr txBox="1"/>
          <p:nvPr/>
        </p:nvSpPr>
        <p:spPr>
          <a:xfrm>
            <a:off x="6284466" y="2969342"/>
            <a:ext cx="11405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700" b="1" dirty="0"/>
              <a:t>SELF</a:t>
            </a:r>
          </a:p>
        </p:txBody>
      </p:sp>
    </p:spTree>
    <p:extLst>
      <p:ext uri="{BB962C8B-B14F-4D97-AF65-F5344CB8AC3E}">
        <p14:creationId xmlns:p14="http://schemas.microsoft.com/office/powerpoint/2010/main" val="9023113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9596" y="1675670"/>
            <a:ext cx="7624808" cy="4328620"/>
          </a:xfrm>
          <a:solidFill>
            <a:srgbClr val="CAE63E"/>
          </a:solidFill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de-CH" sz="3000" dirty="0" smtClean="0">
                <a:cs typeface="Arial" panose="020B0604020202020204" pitchFamily="34" charset="0"/>
              </a:rPr>
              <a:t>- </a:t>
            </a:r>
            <a:r>
              <a:rPr lang="de-CH" sz="3000" dirty="0">
                <a:cs typeface="Arial" panose="020B0604020202020204" pitchFamily="34" charset="0"/>
              </a:rPr>
              <a:t>D</a:t>
            </a:r>
            <a:r>
              <a:rPr lang="de-CH" sz="3000" dirty="0" smtClean="0">
                <a:cs typeface="Arial" panose="020B0604020202020204" pitchFamily="34" charset="0"/>
              </a:rPr>
              <a:t>er </a:t>
            </a:r>
            <a:r>
              <a:rPr lang="de-CH" sz="3000" dirty="0">
                <a:cs typeface="Arial" panose="020B0604020202020204" pitchFamily="34" charset="0"/>
              </a:rPr>
              <a:t>Unterricht wird </a:t>
            </a:r>
            <a:r>
              <a:rPr lang="de-CH" sz="3000" dirty="0" smtClean="0">
                <a:cs typeface="Arial" panose="020B0604020202020204" pitchFamily="34" charset="0"/>
              </a:rPr>
              <a:t>phasenweise klar wie folgt strukturiert:</a:t>
            </a:r>
            <a:endParaRPr lang="de-CH" sz="3000" dirty="0"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de-CH" sz="3000" dirty="0">
                <a:cs typeface="Arial" panose="020B0604020202020204" pitchFamily="34" charset="0"/>
              </a:rPr>
              <a:t>      </a:t>
            </a:r>
            <a:r>
              <a:rPr lang="de-CH" sz="3000" b="1" dirty="0">
                <a:cs typeface="Arial" panose="020B0604020202020204" pitchFamily="34" charset="0"/>
              </a:rPr>
              <a:t>ausgedehnte Lernphasen </a:t>
            </a:r>
            <a:r>
              <a:rPr lang="de-CH" sz="1600" b="1" dirty="0">
                <a:cs typeface="Arial" panose="020B0604020202020204" pitchFamily="34" charset="0"/>
              </a:rPr>
              <a:t>(5 Wochen)</a:t>
            </a:r>
          </a:p>
          <a:p>
            <a:pPr indent="0"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de-CH" sz="3000" b="1" dirty="0" smtClean="0">
                <a:cs typeface="Arial" panose="020B0604020202020204" pitchFamily="34" charset="0"/>
              </a:rPr>
              <a:t>Prüfungsphasen </a:t>
            </a:r>
            <a:r>
              <a:rPr lang="de-CH" sz="1600" b="1" dirty="0" smtClean="0">
                <a:cs typeface="Arial" panose="020B0604020202020204" pitchFamily="34" charset="0"/>
              </a:rPr>
              <a:t>(1 Woche)</a:t>
            </a:r>
            <a:endParaRPr lang="de-CH" sz="1600" b="1" dirty="0"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de-CH" sz="3000" dirty="0" smtClean="0">
                <a:cs typeface="Arial" panose="020B0604020202020204" pitchFamily="34" charset="0"/>
              </a:rPr>
              <a:t>In </a:t>
            </a:r>
            <a:r>
              <a:rPr lang="de-CH" sz="3000" dirty="0">
                <a:cs typeface="Arial" panose="020B0604020202020204" pitchFamily="34" charset="0"/>
              </a:rPr>
              <a:t>den Prüfungswochen findet kein Unterricht statt, dafür werden 8-10 Proben geschrieben</a:t>
            </a:r>
          </a:p>
          <a:p>
            <a:pPr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de-CH" sz="3000" dirty="0" smtClean="0"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de-CH" sz="3000" dirty="0" smtClean="0">
                <a:cs typeface="Arial" panose="020B0604020202020204" pitchFamily="34" charset="0"/>
              </a:rPr>
              <a:t> </a:t>
            </a:r>
            <a:r>
              <a:rPr lang="de-CH" sz="3000" dirty="0">
                <a:cs typeface="Arial" panose="020B0604020202020204" pitchFamily="34" charset="0"/>
              </a:rPr>
              <a:t>- </a:t>
            </a:r>
            <a:r>
              <a:rPr lang="de-CH" sz="3000" b="1" dirty="0">
                <a:cs typeface="Arial" panose="020B0604020202020204" pitchFamily="34" charset="0"/>
              </a:rPr>
              <a:t>Blockunterricht</a:t>
            </a:r>
            <a:r>
              <a:rPr lang="de-CH" sz="3000" dirty="0">
                <a:cs typeface="Arial" panose="020B0604020202020204" pitchFamily="34" charset="0"/>
              </a:rPr>
              <a:t> (in 1-2 Fächern pro Jahr)</a:t>
            </a:r>
            <a:endParaRPr lang="de-CH" sz="1400" b="1" dirty="0">
              <a:solidFill>
                <a:srgbClr val="2C2C06"/>
              </a:solidFill>
              <a:cs typeface="Calibri" charset="0"/>
              <a:sym typeface="Wingdings 3" charset="0"/>
            </a:endParaRPr>
          </a:p>
          <a:p>
            <a:pPr marL="0" marR="0" lvl="0" indent="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400" b="1" dirty="0">
              <a:cs typeface="Calibri" charset="0"/>
              <a:sym typeface="Wingdings 3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2358BC-EF71-4D65-8B88-818ED559F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8817" y="1104170"/>
            <a:ext cx="7224713" cy="5715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de-CH" sz="3200" dirty="0">
                <a:solidFill>
                  <a:srgbClr val="4C4C0F"/>
                </a:solidFill>
                <a:latin typeface="Calibri" charset="0"/>
                <a:cs typeface="Calibri" charset="0"/>
              </a:rPr>
              <a:t>SELF</a:t>
            </a:r>
            <a:endParaRPr lang="de-DE" sz="32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2004" y="43355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1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B11E4A-3A02-40F3-9CC3-8FED12095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3200" dirty="0">
                <a:solidFill>
                  <a:srgbClr val="4C4C0F"/>
                </a:solidFill>
                <a:latin typeface="+mn-lt"/>
                <a:cs typeface="Calibri" panose="020F0502020204030204" pitchFamily="34" charset="0"/>
              </a:rPr>
              <a:t>Die Praktika an der FMS</a:t>
            </a:r>
            <a:r>
              <a:rPr lang="de-CH" sz="3200" dirty="0">
                <a:solidFill>
                  <a:srgbClr val="4C4C0F"/>
                </a:solidFill>
                <a:latin typeface="+mn-lt"/>
                <a:cs typeface="Calibri" charset="0"/>
                <a:sym typeface="Wingdings 3" charset="0"/>
              </a:rPr>
              <a:t/>
            </a:r>
            <a:br>
              <a:rPr lang="de-CH" sz="3200" dirty="0">
                <a:solidFill>
                  <a:srgbClr val="4C4C0F"/>
                </a:solidFill>
                <a:latin typeface="+mn-lt"/>
                <a:cs typeface="Calibri" charset="0"/>
                <a:sym typeface="Wingdings 3" charset="0"/>
              </a:rPr>
            </a:br>
            <a:endParaRPr lang="de-CH" sz="3200" dirty="0">
              <a:solidFill>
                <a:srgbClr val="4C4C0F"/>
              </a:solidFill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1D2CAC-E108-4326-8E05-E09A1228A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01" y="1828800"/>
            <a:ext cx="7225358" cy="4029681"/>
          </a:xfrm>
          <a:solidFill>
            <a:srgbClr val="CAE63E"/>
          </a:solidFill>
        </p:spPr>
        <p:txBody>
          <a:bodyPr>
            <a:normAutofit/>
          </a:bodyPr>
          <a:lstStyle/>
          <a:p>
            <a:pPr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de-CH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de-CH" altLang="de-DE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Wochen</a:t>
            </a:r>
          </a:p>
          <a:p>
            <a:pPr indent="0" algn="ctr">
              <a:lnSpc>
                <a:spcPct val="100000"/>
              </a:lnSpc>
              <a:spcBef>
                <a:spcPct val="0"/>
              </a:spcBef>
              <a:buNone/>
            </a:pPr>
            <a:endParaRPr lang="de-CH" altLang="de-DE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de-CH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4 in der Schulzeit        3 in den Ferien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de-CH" altLang="de-DE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3 Schnupperpraktika in den Berufsfeldern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2 Wochen Arbeitseinsatz (in Französisch)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CH" altLang="de-DE" sz="3000" dirty="0">
                <a:latin typeface="Calibri" panose="020F0502020204030204" pitchFamily="34" charset="0"/>
                <a:cs typeface="Calibri" panose="020F0502020204030204" pitchFamily="34" charset="0"/>
              </a:rPr>
              <a:t>2 Wochen im gewählten Berufsfeld (2. Jahr)</a:t>
            </a:r>
          </a:p>
          <a:p>
            <a:pPr>
              <a:lnSpc>
                <a:spcPct val="100000"/>
              </a:lnSpc>
            </a:pPr>
            <a:endParaRPr lang="de-CH" sz="2800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7AC6805F-7A00-4B13-A934-E3B5BA882F0F}"/>
              </a:ext>
            </a:extLst>
          </p:cNvPr>
          <p:cNvCxnSpPr/>
          <p:nvPr/>
        </p:nvCxnSpPr>
        <p:spPr>
          <a:xfrm>
            <a:off x="5219700" y="2247900"/>
            <a:ext cx="476250" cy="523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01B5B209-0BA9-498D-B57C-79909A5CB742}"/>
              </a:ext>
            </a:extLst>
          </p:cNvPr>
          <p:cNvCxnSpPr>
            <a:cxnSpLocks/>
          </p:cNvCxnSpPr>
          <p:nvPr/>
        </p:nvCxnSpPr>
        <p:spPr>
          <a:xfrm flipH="1">
            <a:off x="3543300" y="2257425"/>
            <a:ext cx="381001" cy="523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3759" y="45982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1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AC5F1E9-FA77-49FC-8E3E-D4322E713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1338263"/>
            <a:ext cx="7272337" cy="581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de-CH" altLang="de-DE" sz="3200" dirty="0">
                <a:solidFill>
                  <a:srgbClr val="4C4C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Sonderwochen an der FMS</a:t>
            </a:r>
            <a:endParaRPr lang="de-DE" altLang="de-DE" sz="3200" dirty="0">
              <a:solidFill>
                <a:srgbClr val="4C4C0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00113" y="1919288"/>
            <a:ext cx="7620800" cy="4016484"/>
          </a:xfrm>
          <a:prstGeom prst="rect">
            <a:avLst/>
          </a:prstGeom>
          <a:solidFill>
            <a:srgbClr val="CAE63E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CH" sz="3400" dirty="0"/>
              <a:t>das Kennenlernenlager (1.Jahr)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CH" sz="3400" dirty="0"/>
              <a:t>Schneesportwoche (1.Jahr)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CH" sz="3400" dirty="0"/>
              <a:t>Interdisziplinäre </a:t>
            </a:r>
            <a:r>
              <a:rPr lang="de-CH" sz="3400" dirty="0" smtClean="0"/>
              <a:t>Woche </a:t>
            </a:r>
            <a:r>
              <a:rPr lang="de-CH" sz="3400" dirty="0"/>
              <a:t>(2. Jahr)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CH" sz="3400" dirty="0" smtClean="0"/>
              <a:t>Themenwoche  (3</a:t>
            </a:r>
            <a:r>
              <a:rPr lang="de-CH" sz="3400" dirty="0"/>
              <a:t>. Jahr)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CH" sz="3400" dirty="0"/>
              <a:t>Prüfungsvorbereitung (3. Jahr)</a:t>
            </a:r>
            <a:endParaRPr lang="de-CH" sz="4500" dirty="0"/>
          </a:p>
        </p:txBody>
      </p:sp>
    </p:spTree>
    <p:extLst>
      <p:ext uri="{BB962C8B-B14F-4D97-AF65-F5344CB8AC3E}">
        <p14:creationId xmlns:p14="http://schemas.microsoft.com/office/powerpoint/2010/main" val="21317339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>
              <a:solidFill>
                <a:srgbClr val="2C2C0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8400" y="1425601"/>
            <a:ext cx="7225358" cy="4394044"/>
          </a:xfrm>
          <a:solidFill>
            <a:srgbClr val="C3D642"/>
          </a:solidFill>
        </p:spPr>
        <p:txBody>
          <a:bodyPr/>
          <a:lstStyle/>
          <a:p>
            <a:pPr indent="15875" defTabSz="914400">
              <a:lnSpc>
                <a:spcPct val="100000"/>
              </a:lnSpc>
              <a:buNone/>
            </a:pPr>
            <a:endParaRPr lang="de-CH" sz="4000" b="1" dirty="0">
              <a:latin typeface="Calibri" charset="0"/>
              <a:cs typeface="Calibri" charset="0"/>
              <a:sym typeface="Wingdings 3" charset="0"/>
            </a:endParaRPr>
          </a:p>
          <a:p>
            <a:pPr indent="15875" defTabSz="914400">
              <a:lnSpc>
                <a:spcPct val="100000"/>
              </a:lnSpc>
              <a:buNone/>
            </a:pPr>
            <a:endParaRPr lang="de-CH" sz="4000" b="1" dirty="0">
              <a:latin typeface="Calibri" charset="0"/>
              <a:cs typeface="Calibri" charset="0"/>
              <a:sym typeface="Wingdings 3" charset="0"/>
            </a:endParaRPr>
          </a:p>
          <a:p>
            <a:pPr indent="15875" defTabSz="914400">
              <a:lnSpc>
                <a:spcPct val="100000"/>
              </a:lnSpc>
              <a:buNone/>
            </a:pPr>
            <a:r>
              <a:rPr lang="de-CH" sz="7200" b="1" dirty="0">
                <a:solidFill>
                  <a:srgbClr val="2C2C06"/>
                </a:solidFill>
                <a:latin typeface="Calibri" charset="0"/>
                <a:cs typeface="Calibri" charset="0"/>
                <a:sym typeface="Wingdings 3" charset="0"/>
              </a:rPr>
              <a:t> </a:t>
            </a:r>
            <a:r>
              <a:rPr lang="de-CH" sz="7200" b="1" dirty="0" smtClean="0">
                <a:solidFill>
                  <a:srgbClr val="2C2C06"/>
                </a:solidFill>
                <a:latin typeface="Calibri" charset="0"/>
                <a:cs typeface="Calibri" charset="0"/>
                <a:sym typeface="Wingdings 3" charset="0"/>
              </a:rPr>
              <a:t>         Wohin</a:t>
            </a:r>
            <a:r>
              <a:rPr lang="de-CH" sz="7200" b="1" dirty="0">
                <a:solidFill>
                  <a:srgbClr val="2C2C06"/>
                </a:solidFill>
                <a:latin typeface="Calibri" charset="0"/>
                <a:cs typeface="Calibri" charset="0"/>
                <a:sym typeface="Wingdings 3" charset="0"/>
              </a:rPr>
              <a:t>?</a:t>
            </a:r>
          </a:p>
          <a:p>
            <a:pPr marL="0" marR="0" lvl="0" indent="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7200" b="1" dirty="0">
              <a:latin typeface="Calibri" charset="0"/>
              <a:cs typeface="Calibri" charset="0"/>
              <a:sym typeface="Wingdings 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1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6618" y="1305528"/>
            <a:ext cx="7638473" cy="4642690"/>
          </a:xfrm>
          <a:solidFill>
            <a:srgbClr val="C3D642"/>
          </a:solidFill>
          <a:ln cmpd="dbl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Autofit/>
          </a:bodyPr>
          <a:lstStyle/>
          <a:p>
            <a:pPr lvl="0" indent="0" defTabSz="914400">
              <a:lnSpc>
                <a:spcPct val="100000"/>
              </a:lnSpc>
              <a:buNone/>
            </a:pPr>
            <a:r>
              <a:rPr lang="de-CH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nach 3 Jahren: </a:t>
            </a:r>
          </a:p>
          <a:p>
            <a:pPr lvl="0" indent="0" defTabSz="914400">
              <a:lnSpc>
                <a:spcPct val="100000"/>
              </a:lnSpc>
              <a:buNone/>
            </a:pPr>
            <a:endParaRPr lang="de-CH" sz="72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lvl="0" indent="0" defTabSz="914400">
              <a:lnSpc>
                <a:spcPct val="100000"/>
              </a:lnSpc>
              <a:buNone/>
            </a:pPr>
            <a:r>
              <a:rPr lang="de-CH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Fachmittelschul-</a:t>
            </a:r>
          </a:p>
          <a:p>
            <a:pPr lvl="0" indent="0" defTabSz="914400">
              <a:lnSpc>
                <a:spcPct val="100000"/>
              </a:lnSpc>
              <a:buNone/>
            </a:pPr>
            <a:r>
              <a:rPr lang="de-CH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CH" sz="7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ausweis</a:t>
            </a:r>
            <a:endParaRPr lang="de-DE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1359" y="5386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2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400" y="1425600"/>
            <a:ext cx="7556765" cy="648584"/>
          </a:xfrm>
        </p:spPr>
        <p:txBody>
          <a:bodyPr/>
          <a:lstStyle/>
          <a:p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8400" y="1425600"/>
            <a:ext cx="7556764" cy="4365600"/>
          </a:xfrm>
          <a:solidFill>
            <a:srgbClr val="C3D642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rmAutofit/>
          </a:bodyPr>
          <a:lstStyle/>
          <a:p>
            <a:pPr lvl="0" indent="0" defTabSz="914400">
              <a:lnSpc>
                <a:spcPct val="100000"/>
              </a:lnSpc>
              <a:buNone/>
            </a:pPr>
            <a:r>
              <a:rPr lang="de-CH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nach 4 Jahren: </a:t>
            </a:r>
          </a:p>
          <a:p>
            <a:pPr lvl="0" indent="0" defTabSz="914400">
              <a:lnSpc>
                <a:spcPct val="100000"/>
              </a:lnSpc>
              <a:buNone/>
            </a:pPr>
            <a:endParaRPr lang="de-CH" sz="72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lvl="0" indent="0" defTabSz="914400">
              <a:lnSpc>
                <a:spcPct val="100000"/>
              </a:lnSpc>
              <a:buNone/>
            </a:pPr>
            <a:r>
              <a:rPr lang="de-CH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Fachmaturität</a:t>
            </a:r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4497" y="50186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>
              <a:solidFill>
                <a:srgbClr val="2C2C0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8400" y="1425601"/>
            <a:ext cx="7225358" cy="4394044"/>
          </a:xfrm>
          <a:solidFill>
            <a:srgbClr val="CAE63E"/>
          </a:solidFill>
        </p:spPr>
        <p:txBody>
          <a:bodyPr>
            <a:normAutofit lnSpcReduction="10000"/>
          </a:bodyPr>
          <a:lstStyle/>
          <a:p>
            <a:pPr indent="15875" defTabSz="914400">
              <a:lnSpc>
                <a:spcPct val="100000"/>
              </a:lnSpc>
              <a:buNone/>
            </a:pPr>
            <a:r>
              <a:rPr lang="de-CH" sz="7200" b="1" dirty="0">
                <a:solidFill>
                  <a:srgbClr val="2C2C06"/>
                </a:solidFill>
                <a:latin typeface="Calibri" charset="0"/>
                <a:cs typeface="Calibri" charset="0"/>
                <a:sym typeface="Wingdings 3" charset="0"/>
              </a:rPr>
              <a:t>Wer?</a:t>
            </a:r>
          </a:p>
          <a:p>
            <a:pPr indent="15875" defTabSz="914400">
              <a:lnSpc>
                <a:spcPct val="100000"/>
              </a:lnSpc>
              <a:buNone/>
            </a:pPr>
            <a:r>
              <a:rPr lang="de-CH" sz="7200" b="1" dirty="0">
                <a:solidFill>
                  <a:srgbClr val="2C2C06"/>
                </a:solidFill>
                <a:latin typeface="Calibri" charset="0"/>
                <a:cs typeface="Calibri" charset="0"/>
                <a:sym typeface="Wingdings 3" charset="0"/>
              </a:rPr>
              <a:t>Wie?</a:t>
            </a:r>
          </a:p>
          <a:p>
            <a:pPr indent="15875" defTabSz="914400">
              <a:lnSpc>
                <a:spcPct val="100000"/>
              </a:lnSpc>
              <a:buNone/>
            </a:pPr>
            <a:r>
              <a:rPr lang="de-CH" sz="7200" b="1" dirty="0">
                <a:solidFill>
                  <a:srgbClr val="2C2C06"/>
                </a:solidFill>
                <a:latin typeface="Calibri" charset="0"/>
                <a:cs typeface="Calibri" charset="0"/>
                <a:sym typeface="Wingdings 3" charset="0"/>
              </a:rPr>
              <a:t>Was?</a:t>
            </a:r>
          </a:p>
          <a:p>
            <a:pPr indent="15875" defTabSz="914400">
              <a:lnSpc>
                <a:spcPct val="100000"/>
              </a:lnSpc>
              <a:buNone/>
            </a:pPr>
            <a:r>
              <a:rPr lang="de-CH" sz="7200" b="1" dirty="0">
                <a:solidFill>
                  <a:srgbClr val="2C2C06"/>
                </a:solidFill>
                <a:latin typeface="Calibri" charset="0"/>
                <a:cs typeface="Calibri" charset="0"/>
                <a:sym typeface="Wingdings 3" charset="0"/>
              </a:rPr>
              <a:t>Wohin?</a:t>
            </a:r>
          </a:p>
          <a:p>
            <a:pPr indent="15875" defTabSz="914400">
              <a:lnSpc>
                <a:spcPct val="100000"/>
              </a:lnSpc>
              <a:buNone/>
            </a:pPr>
            <a:endParaRPr lang="de-CH" sz="7200" b="1" dirty="0">
              <a:solidFill>
                <a:srgbClr val="2C2C06"/>
              </a:solidFill>
              <a:latin typeface="Calibri" charset="0"/>
              <a:cs typeface="Calibri" charset="0"/>
              <a:sym typeface="Wingdings 3" charset="0"/>
            </a:endParaRPr>
          </a:p>
          <a:p>
            <a:pPr indent="15875" defTabSz="914400">
              <a:lnSpc>
                <a:spcPct val="100000"/>
              </a:lnSpc>
              <a:buNone/>
            </a:pPr>
            <a:endParaRPr lang="de-CH" sz="7200" b="1" dirty="0">
              <a:solidFill>
                <a:srgbClr val="2C2C06"/>
              </a:solidFill>
              <a:latin typeface="Calibri" charset="0"/>
              <a:cs typeface="Calibri" charset="0"/>
              <a:sym typeface="Wingdings 3" charset="0"/>
            </a:endParaRPr>
          </a:p>
          <a:p>
            <a:pPr marL="0" marR="0" lvl="0" indent="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4800" b="1" dirty="0">
              <a:latin typeface="Calibri" charset="0"/>
              <a:cs typeface="Calibri" charset="0"/>
              <a:sym typeface="Wingdings 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>
              <a:solidFill>
                <a:srgbClr val="2C2C0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908" y="1306729"/>
            <a:ext cx="7710616" cy="4394044"/>
          </a:xfrm>
          <a:solidFill>
            <a:srgbClr val="C3D642"/>
          </a:solidFill>
        </p:spPr>
        <p:txBody>
          <a:bodyPr>
            <a:normAutofit/>
          </a:bodyPr>
          <a:lstStyle/>
          <a:p>
            <a:pPr indent="15875" defTabSz="914400">
              <a:lnSpc>
                <a:spcPct val="100000"/>
              </a:lnSpc>
              <a:buNone/>
            </a:pPr>
            <a:r>
              <a:rPr lang="de-CH" sz="4000" b="1" dirty="0">
                <a:latin typeface="Calibri" charset="0"/>
                <a:cs typeface="Calibri" charset="0"/>
                <a:sym typeface="Wingdings 3" charset="0"/>
              </a:rPr>
              <a:t>Nach dem FMS-Ausweis:</a:t>
            </a:r>
          </a:p>
          <a:p>
            <a:pPr indent="15875" defTabSz="914400">
              <a:lnSpc>
                <a:spcPct val="100000"/>
              </a:lnSpc>
              <a:buNone/>
            </a:pPr>
            <a:endParaRPr lang="de-CH" sz="4000" b="1" dirty="0">
              <a:latin typeface="Calibri" charset="0"/>
              <a:cs typeface="Calibri" charset="0"/>
              <a:sym typeface="Wingdings 3" charset="0"/>
            </a:endParaRPr>
          </a:p>
          <a:p>
            <a:pPr indent="15875" defTabSz="914400">
              <a:lnSpc>
                <a:spcPct val="100000"/>
              </a:lnSpc>
              <a:buNone/>
            </a:pPr>
            <a:endParaRPr lang="de-CH" sz="4400" b="1" dirty="0" smtClean="0">
              <a:latin typeface="Calibri" charset="0"/>
              <a:cs typeface="Calibri" charset="0"/>
              <a:sym typeface="Wingdings 3" charset="0"/>
            </a:endParaRPr>
          </a:p>
          <a:p>
            <a:pPr indent="15875" defTabSz="914400">
              <a:lnSpc>
                <a:spcPct val="100000"/>
              </a:lnSpc>
              <a:buNone/>
            </a:pPr>
            <a:r>
              <a:rPr lang="de-CH" sz="7200" b="1" dirty="0" smtClean="0">
                <a:latin typeface="Calibri" charset="0"/>
                <a:cs typeface="Calibri" charset="0"/>
                <a:sym typeface="Wingdings 3" charset="0"/>
              </a:rPr>
              <a:t>Die </a:t>
            </a:r>
            <a:r>
              <a:rPr lang="de-CH" sz="7200" b="1" dirty="0">
                <a:latin typeface="Calibri" charset="0"/>
                <a:cs typeface="Calibri" charset="0"/>
                <a:sym typeface="Wingdings 3" charset="0"/>
              </a:rPr>
              <a:t>Fachmatur (FM)</a:t>
            </a:r>
          </a:p>
          <a:p>
            <a:pPr indent="15875" defTabSz="914400">
              <a:lnSpc>
                <a:spcPct val="100000"/>
              </a:lnSpc>
              <a:buNone/>
            </a:pPr>
            <a:endParaRPr lang="de-CH" sz="4800" b="1" dirty="0">
              <a:latin typeface="Calibri" charset="0"/>
              <a:cs typeface="Calibri" charset="0"/>
              <a:sym typeface="Wingdings 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9321" y="1767728"/>
            <a:ext cx="7225358" cy="4166346"/>
          </a:xfrm>
          <a:solidFill>
            <a:srgbClr val="C3D642"/>
          </a:solidFill>
        </p:spPr>
        <p:txBody>
          <a:bodyPr>
            <a:noAutofit/>
          </a:bodyPr>
          <a:lstStyle/>
          <a:p>
            <a:pPr indent="15875" defTabSz="914400">
              <a:lnSpc>
                <a:spcPct val="100000"/>
              </a:lnSpc>
              <a:buNone/>
            </a:pPr>
            <a:endParaRPr lang="de-CH" sz="3000" dirty="0" smtClean="0">
              <a:latin typeface="+mj-lt"/>
              <a:cs typeface="Calibri" charset="0"/>
              <a:sym typeface="Wingdings 3" charset="0"/>
            </a:endParaRPr>
          </a:p>
          <a:p>
            <a:pPr indent="15875" defTabSz="914400">
              <a:lnSpc>
                <a:spcPct val="100000"/>
              </a:lnSpc>
              <a:buNone/>
            </a:pPr>
            <a:endParaRPr lang="de-CH" sz="1800" dirty="0">
              <a:latin typeface="+mj-lt"/>
              <a:cs typeface="Calibri" charset="0"/>
              <a:sym typeface="Wingdings 3" charset="0"/>
            </a:endParaRPr>
          </a:p>
          <a:p>
            <a:pPr marL="342900" indent="-342900" defTabSz="9144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CH" sz="3000" dirty="0">
                <a:latin typeface="+mj-lt"/>
                <a:cs typeface="Calibri" charset="0"/>
                <a:sym typeface="Wingdings 3" charset="0"/>
              </a:rPr>
              <a:t>mind. 24-wöchiges, bewertetes Praktikum im Berufsfeld</a:t>
            </a:r>
          </a:p>
          <a:p>
            <a:pPr marL="342900" indent="-342900" defTabSz="9144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CH" sz="3000" dirty="0">
              <a:latin typeface="+mj-lt"/>
              <a:cs typeface="Calibri" charset="0"/>
              <a:sym typeface="Wingdings 3" charset="0"/>
            </a:endParaRPr>
          </a:p>
          <a:p>
            <a:pPr marL="342900" indent="-342900" defTabSz="9144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CH" sz="3000" dirty="0">
                <a:latin typeface="+mj-lt"/>
                <a:cs typeface="Calibri" charset="0"/>
                <a:sym typeface="Wingdings 3" charset="0"/>
              </a:rPr>
              <a:t>Verfassen und präsentieren der FM-Arbeit, in welcher das Praktikum theoretisch reflektiert wird.</a:t>
            </a:r>
          </a:p>
          <a:p>
            <a:pPr indent="15875" defTabSz="914400">
              <a:lnSpc>
                <a:spcPct val="100000"/>
              </a:lnSpc>
              <a:buNone/>
            </a:pPr>
            <a:endParaRPr lang="de-CH" sz="3000" dirty="0">
              <a:latin typeface="+mj-lt"/>
              <a:cs typeface="Calibri" charset="0"/>
              <a:sym typeface="Wingdings 3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59321" y="1196228"/>
            <a:ext cx="7508335" cy="5715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de-CH" sz="3200" dirty="0">
                <a:solidFill>
                  <a:srgbClr val="4C4C0F"/>
                </a:solidFill>
                <a:latin typeface="Calibri" charset="0"/>
                <a:cs typeface="Calibri" charset="0"/>
              </a:rPr>
              <a:t>FM Gesundheit &amp; Soziale Arbeit</a:t>
            </a:r>
            <a:endParaRPr lang="de-DE" sz="3200" dirty="0">
              <a:solidFill>
                <a:srgbClr val="4C4C0F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539176"/>
            <a:ext cx="7272337" cy="581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altLang="de-DE" sz="3600" dirty="0">
                <a:solidFill>
                  <a:srgbClr val="4C4C0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Fachmaturität Pädagogik - Ablauf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304163"/>
            <a:ext cx="7431087" cy="3343274"/>
          </a:xfrm>
          <a:solidFill>
            <a:srgbClr val="C3D642"/>
          </a:solidFill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sechswöchiges </a:t>
            </a:r>
            <a:r>
              <a:rPr lang="de-DE" altLang="de-DE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Vorpraktikum </a:t>
            </a:r>
            <a:r>
              <a:rPr lang="de-DE" altLang="de-DE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a</a:t>
            </a:r>
            <a:r>
              <a:rPr lang="de-DE" altLang="de-DE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n </a:t>
            </a:r>
            <a:r>
              <a:rPr lang="de-DE" altLang="de-DE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einer Schule oder </a:t>
            </a:r>
            <a:r>
              <a:rPr lang="de-DE" altLang="de-DE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 einem </a:t>
            </a:r>
            <a:r>
              <a:rPr lang="de-DE" altLang="de-DE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Kindergarten</a:t>
            </a:r>
          </a:p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Vertiefung der </a:t>
            </a:r>
            <a:r>
              <a:rPr lang="de-DE" altLang="de-DE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Allgemeinbildung </a:t>
            </a:r>
            <a:r>
              <a:rPr lang="de-DE" altLang="de-DE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(20 Wochen Unterricht, selbständiges </a:t>
            </a:r>
            <a:r>
              <a:rPr lang="de-DE" altLang="de-DE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Lernen; Abschluss-prüfungen</a:t>
            </a:r>
            <a:r>
              <a:rPr lang="de-DE" altLang="de-DE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2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Fachmaturitätsarbeit </a:t>
            </a:r>
            <a:r>
              <a:rPr lang="de-DE" altLang="de-DE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inkl. Präsentation 	</a:t>
            </a:r>
          </a:p>
        </p:txBody>
      </p:sp>
    </p:spTree>
    <p:extLst>
      <p:ext uri="{BB962C8B-B14F-4D97-AF65-F5344CB8AC3E}">
        <p14:creationId xmlns:p14="http://schemas.microsoft.com/office/powerpoint/2010/main" val="55035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59428" y="1079420"/>
            <a:ext cx="7920037" cy="581025"/>
          </a:xfrm>
        </p:spPr>
        <p:txBody>
          <a:bodyPr/>
          <a:lstStyle/>
          <a:p>
            <a:pPr eaLnBrk="1" hangingPunct="1">
              <a:defRPr/>
            </a:pPr>
            <a:r>
              <a:rPr lang="de-CH" sz="2800" dirty="0">
                <a:solidFill>
                  <a:srgbClr val="2C2C06"/>
                </a:solidFill>
                <a:latin typeface="Calibri" charset="0"/>
                <a:cs typeface="Calibri" charset="0"/>
              </a:rPr>
              <a:t>Die Fachmittelschule in der Bildungslandschaft</a:t>
            </a:r>
            <a:endParaRPr lang="de-DE" sz="2800" dirty="0">
              <a:solidFill>
                <a:srgbClr val="2C2C06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23555" name="Group 4"/>
          <p:cNvGrpSpPr>
            <a:grpSpLocks/>
          </p:cNvGrpSpPr>
          <p:nvPr/>
        </p:nvGrpSpPr>
        <p:grpSpPr bwMode="auto">
          <a:xfrm>
            <a:off x="827088" y="1902744"/>
            <a:ext cx="5402525" cy="4465971"/>
            <a:chOff x="2122" y="1247"/>
            <a:chExt cx="3174" cy="2562"/>
          </a:xfrm>
        </p:grpSpPr>
        <p:sp>
          <p:nvSpPr>
            <p:cNvPr id="19461" name="Rectangle 5"/>
            <p:cNvSpPr>
              <a:spLocks noChangeArrowheads="1"/>
            </p:cNvSpPr>
            <p:nvPr/>
          </p:nvSpPr>
          <p:spPr bwMode="auto">
            <a:xfrm>
              <a:off x="2122" y="3129"/>
              <a:ext cx="3174" cy="680"/>
            </a:xfrm>
            <a:prstGeom prst="rect">
              <a:avLst/>
            </a:prstGeom>
            <a:solidFill>
              <a:srgbClr val="52527A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de-CH" altLang="de-DE" sz="1700" b="1">
                  <a:latin typeface="Calibri" charset="0"/>
                </a:rPr>
                <a:t>Volksschule</a:t>
              </a:r>
              <a:endParaRPr lang="de-DE" altLang="de-DE" sz="1700" b="1">
                <a:latin typeface="Calibri" charset="0"/>
              </a:endParaRPr>
            </a:p>
          </p:txBody>
        </p:sp>
        <p:sp>
          <p:nvSpPr>
            <p:cNvPr id="19462" name="Rectangle 6"/>
            <p:cNvSpPr>
              <a:spLocks noChangeArrowheads="1"/>
            </p:cNvSpPr>
            <p:nvPr/>
          </p:nvSpPr>
          <p:spPr bwMode="auto">
            <a:xfrm>
              <a:off x="2141" y="2013"/>
              <a:ext cx="709" cy="368"/>
            </a:xfrm>
            <a:prstGeom prst="rect">
              <a:avLst/>
            </a:prstGeom>
            <a:solidFill>
              <a:srgbClr val="FFFF00">
                <a:alpha val="41176"/>
              </a:srgb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de-CH" altLang="de-DE" b="1">
                  <a:latin typeface="Calibri" charset="0"/>
                </a:rPr>
                <a:t>Fach-</a:t>
              </a:r>
            </a:p>
            <a:p>
              <a:pPr algn="ctr" eaLnBrk="1" hangingPunct="1"/>
              <a:r>
                <a:rPr lang="de-CH" altLang="de-DE" b="1">
                  <a:latin typeface="Calibri" charset="0"/>
                </a:rPr>
                <a:t>maturität</a:t>
              </a:r>
              <a:endParaRPr lang="de-DE" altLang="de-DE" b="1">
                <a:latin typeface="Calibri" charset="0"/>
              </a:endParaRPr>
            </a:p>
          </p:txBody>
        </p:sp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3658" y="2013"/>
              <a:ext cx="282" cy="62"/>
            </a:xfrm>
            <a:prstGeom prst="rect">
              <a:avLst/>
            </a:prstGeom>
            <a:solidFill>
              <a:srgbClr val="FFFF00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de-CH" altLang="de-DE" sz="800" b="1" dirty="0">
                  <a:latin typeface="Calibri" charset="0"/>
                </a:rPr>
                <a:t>Prüfung</a:t>
              </a:r>
              <a:endParaRPr lang="de-DE" altLang="de-DE" sz="800" b="1" dirty="0">
                <a:latin typeface="Calibri" charset="0"/>
              </a:endParaRPr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3430" y="2097"/>
              <a:ext cx="300" cy="5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5" name="AutoShape 9"/>
            <p:cNvSpPr>
              <a:spLocks noChangeArrowheads="1"/>
            </p:cNvSpPr>
            <p:nvPr/>
          </p:nvSpPr>
          <p:spPr bwMode="auto">
            <a:xfrm>
              <a:off x="4054" y="1729"/>
              <a:ext cx="197" cy="935"/>
            </a:xfrm>
            <a:prstGeom prst="upArrow">
              <a:avLst>
                <a:gd name="adj1" fmla="val 50000"/>
                <a:gd name="adj2" fmla="val 118062"/>
              </a:avLst>
            </a:prstGeom>
            <a:solidFill>
              <a:srgbClr val="52527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de-CH" altLang="de-DE"/>
            </a:p>
          </p:txBody>
        </p:sp>
        <p:sp>
          <p:nvSpPr>
            <p:cNvPr id="19466" name="Rectangle 10"/>
            <p:cNvSpPr>
              <a:spLocks noChangeArrowheads="1"/>
            </p:cNvSpPr>
            <p:nvPr/>
          </p:nvSpPr>
          <p:spPr bwMode="auto">
            <a:xfrm>
              <a:off x="2122" y="2659"/>
              <a:ext cx="1498" cy="482"/>
            </a:xfrm>
            <a:prstGeom prst="rect">
              <a:avLst/>
            </a:prstGeom>
            <a:solidFill>
              <a:srgbClr val="FFFF00">
                <a:alpha val="41176"/>
              </a:srgb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de-CH" altLang="de-DE" b="1">
                  <a:latin typeface="Calibri" charset="0"/>
                </a:rPr>
                <a:t>Fachmittelschule</a:t>
              </a:r>
              <a:endParaRPr lang="de-DE" altLang="de-DE" b="1">
                <a:latin typeface="Calibri" charset="0"/>
              </a:endParaRPr>
            </a:p>
          </p:txBody>
        </p:sp>
        <p:sp>
          <p:nvSpPr>
            <p:cNvPr id="19467" name="AutoShape 11"/>
            <p:cNvSpPr>
              <a:spLocks noChangeArrowheads="1"/>
            </p:cNvSpPr>
            <p:nvPr/>
          </p:nvSpPr>
          <p:spPr bwMode="auto">
            <a:xfrm>
              <a:off x="2397" y="2396"/>
              <a:ext cx="198" cy="238"/>
            </a:xfrm>
            <a:prstGeom prst="upArrow">
              <a:avLst>
                <a:gd name="adj1" fmla="val 50000"/>
                <a:gd name="adj2" fmla="val 35732"/>
              </a:avLst>
            </a:prstGeom>
            <a:solidFill>
              <a:srgbClr val="FFFF00">
                <a:alpha val="3686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de-CH" altLang="de-DE"/>
            </a:p>
          </p:txBody>
        </p:sp>
        <p:sp>
          <p:nvSpPr>
            <p:cNvPr id="19468" name="Rectangle 12"/>
            <p:cNvSpPr>
              <a:spLocks noChangeArrowheads="1"/>
            </p:cNvSpPr>
            <p:nvPr/>
          </p:nvSpPr>
          <p:spPr bwMode="auto">
            <a:xfrm>
              <a:off x="2141" y="1247"/>
              <a:ext cx="705" cy="482"/>
            </a:xfrm>
            <a:prstGeom prst="rect">
              <a:avLst/>
            </a:prstGeom>
            <a:solidFill>
              <a:srgbClr val="FFFF00">
                <a:alpha val="41176"/>
              </a:srgb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de-CH" altLang="de-DE" b="1" dirty="0">
                  <a:latin typeface="Calibri" charset="0"/>
                </a:rPr>
                <a:t>Fachhoch-</a:t>
              </a:r>
            </a:p>
            <a:p>
              <a:pPr algn="ctr" eaLnBrk="1" hangingPunct="1"/>
              <a:r>
                <a:rPr lang="de-CH" altLang="de-DE" b="1" dirty="0">
                  <a:latin typeface="Calibri" charset="0"/>
                </a:rPr>
                <a:t>schule</a:t>
              </a:r>
              <a:endParaRPr lang="de-DE" altLang="de-DE" b="1" dirty="0">
                <a:latin typeface="Calibri" charset="0"/>
              </a:endParaRPr>
            </a:p>
          </p:txBody>
        </p:sp>
        <p:sp>
          <p:nvSpPr>
            <p:cNvPr id="19469" name="AutoShape 13"/>
            <p:cNvSpPr>
              <a:spLocks noChangeArrowheads="1"/>
            </p:cNvSpPr>
            <p:nvPr/>
          </p:nvSpPr>
          <p:spPr bwMode="auto">
            <a:xfrm>
              <a:off x="2396" y="1729"/>
              <a:ext cx="198" cy="283"/>
            </a:xfrm>
            <a:prstGeom prst="upArrow">
              <a:avLst>
                <a:gd name="adj1" fmla="val 50000"/>
                <a:gd name="adj2" fmla="val 35732"/>
              </a:avLst>
            </a:prstGeom>
            <a:solidFill>
              <a:srgbClr val="FFFF00">
                <a:alpha val="3686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de-CH" altLang="de-DE"/>
            </a:p>
          </p:txBody>
        </p:sp>
        <p:sp>
          <p:nvSpPr>
            <p:cNvPr id="19470" name="Rectangle 14"/>
            <p:cNvSpPr>
              <a:spLocks noChangeArrowheads="1"/>
            </p:cNvSpPr>
            <p:nvPr/>
          </p:nvSpPr>
          <p:spPr bwMode="auto">
            <a:xfrm>
              <a:off x="2920" y="1247"/>
              <a:ext cx="708" cy="482"/>
            </a:xfrm>
            <a:prstGeom prst="rect">
              <a:avLst/>
            </a:prstGeom>
            <a:solidFill>
              <a:srgbClr val="FFFF00">
                <a:alpha val="41176"/>
              </a:srgb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de-CH" altLang="de-DE" b="1">
                  <a:latin typeface="Calibri" charset="0"/>
                </a:rPr>
                <a:t>Höhere</a:t>
              </a:r>
            </a:p>
            <a:p>
              <a:pPr algn="ctr" eaLnBrk="1" hangingPunct="1"/>
              <a:r>
                <a:rPr lang="de-CH" altLang="de-DE" b="1">
                  <a:latin typeface="Calibri" charset="0"/>
                </a:rPr>
                <a:t>Fachschule</a:t>
              </a:r>
              <a:endParaRPr lang="de-DE" altLang="de-DE" b="1">
                <a:latin typeface="Calibri" charset="0"/>
              </a:endParaRPr>
            </a:p>
          </p:txBody>
        </p:sp>
        <p:sp>
          <p:nvSpPr>
            <p:cNvPr id="19471" name="AutoShape 15"/>
            <p:cNvSpPr>
              <a:spLocks noChangeArrowheads="1"/>
            </p:cNvSpPr>
            <p:nvPr/>
          </p:nvSpPr>
          <p:spPr bwMode="auto">
            <a:xfrm>
              <a:off x="3147" y="1729"/>
              <a:ext cx="198" cy="935"/>
            </a:xfrm>
            <a:prstGeom prst="upArrow">
              <a:avLst>
                <a:gd name="adj1" fmla="val 50000"/>
                <a:gd name="adj2" fmla="val 118056"/>
              </a:avLst>
            </a:prstGeom>
            <a:solidFill>
              <a:srgbClr val="FFFF00">
                <a:alpha val="3686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de-CH" altLang="de-DE"/>
            </a:p>
          </p:txBody>
        </p:sp>
        <p:sp>
          <p:nvSpPr>
            <p:cNvPr id="19472" name="Rectangle 16"/>
            <p:cNvSpPr>
              <a:spLocks noChangeArrowheads="1"/>
            </p:cNvSpPr>
            <p:nvPr/>
          </p:nvSpPr>
          <p:spPr bwMode="auto">
            <a:xfrm>
              <a:off x="3799" y="1247"/>
              <a:ext cx="708" cy="482"/>
            </a:xfrm>
            <a:prstGeom prst="rect">
              <a:avLst/>
            </a:prstGeom>
            <a:solidFill>
              <a:srgbClr val="52527A">
                <a:alpha val="50195"/>
              </a:srgbClr>
            </a:solidFill>
            <a:ln w="38100">
              <a:solidFill>
                <a:srgbClr val="26262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de-CH" altLang="de-DE" b="1" dirty="0">
                  <a:latin typeface="Calibri" charset="0"/>
                </a:rPr>
                <a:t>PH</a:t>
              </a:r>
              <a:endParaRPr lang="de-DE" altLang="de-DE" b="1" dirty="0">
                <a:latin typeface="Calibri" charset="0"/>
              </a:endParaRPr>
            </a:p>
          </p:txBody>
        </p:sp>
        <p:sp>
          <p:nvSpPr>
            <p:cNvPr id="19473" name="Rectangle 17"/>
            <p:cNvSpPr>
              <a:spLocks noChangeArrowheads="1"/>
            </p:cNvSpPr>
            <p:nvPr/>
          </p:nvSpPr>
          <p:spPr bwMode="auto">
            <a:xfrm>
              <a:off x="4565" y="1247"/>
              <a:ext cx="708" cy="482"/>
            </a:xfrm>
            <a:prstGeom prst="rect">
              <a:avLst/>
            </a:prstGeom>
            <a:solidFill>
              <a:srgbClr val="52527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de-CH" altLang="de-DE" b="1">
                  <a:latin typeface="Calibri" charset="0"/>
                </a:rPr>
                <a:t>Universität</a:t>
              </a:r>
              <a:endParaRPr lang="de-DE" altLang="de-DE" b="1">
                <a:latin typeface="Calibri" charset="0"/>
              </a:endParaRPr>
            </a:p>
          </p:txBody>
        </p:sp>
        <p:sp>
          <p:nvSpPr>
            <p:cNvPr id="19474" name="Rectangle 18"/>
            <p:cNvSpPr>
              <a:spLocks noChangeArrowheads="1"/>
            </p:cNvSpPr>
            <p:nvPr/>
          </p:nvSpPr>
          <p:spPr bwMode="auto">
            <a:xfrm>
              <a:off x="3822" y="2655"/>
              <a:ext cx="1474" cy="482"/>
            </a:xfrm>
            <a:prstGeom prst="rect">
              <a:avLst/>
            </a:prstGeom>
            <a:solidFill>
              <a:srgbClr val="52527A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63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de-CH" altLang="de-DE" b="1" dirty="0">
                  <a:latin typeface="Calibri" charset="0"/>
                </a:rPr>
                <a:t>Gymnasium</a:t>
              </a:r>
              <a:endParaRPr lang="de-DE" altLang="de-DE" b="1" dirty="0">
                <a:latin typeface="Calibri" charset="0"/>
              </a:endParaRPr>
            </a:p>
          </p:txBody>
        </p:sp>
        <p:sp>
          <p:nvSpPr>
            <p:cNvPr id="19475" name="AutoShape 19"/>
            <p:cNvSpPr>
              <a:spLocks noChangeArrowheads="1"/>
            </p:cNvSpPr>
            <p:nvPr/>
          </p:nvSpPr>
          <p:spPr bwMode="auto">
            <a:xfrm>
              <a:off x="4820" y="1730"/>
              <a:ext cx="198" cy="935"/>
            </a:xfrm>
            <a:prstGeom prst="upArrow">
              <a:avLst>
                <a:gd name="adj1" fmla="val 50000"/>
                <a:gd name="adj2" fmla="val 118056"/>
              </a:avLst>
            </a:prstGeom>
            <a:solidFill>
              <a:srgbClr val="52527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de-CH" altLang="de-DE"/>
            </a:p>
          </p:txBody>
        </p:sp>
        <p:sp>
          <p:nvSpPr>
            <p:cNvPr id="19476" name="Line 20"/>
            <p:cNvSpPr>
              <a:spLocks noChangeShapeType="1"/>
            </p:cNvSpPr>
            <p:nvPr/>
          </p:nvSpPr>
          <p:spPr bwMode="auto">
            <a:xfrm flipV="1">
              <a:off x="3776" y="1744"/>
              <a:ext cx="136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23573" name="Group 21"/>
            <p:cNvGrpSpPr>
              <a:grpSpLocks/>
            </p:cNvGrpSpPr>
            <p:nvPr/>
          </p:nvGrpSpPr>
          <p:grpSpPr bwMode="auto">
            <a:xfrm>
              <a:off x="3544" y="2523"/>
              <a:ext cx="255" cy="368"/>
              <a:chOff x="3544" y="2523"/>
              <a:chExt cx="255" cy="368"/>
            </a:xfrm>
          </p:grpSpPr>
          <p:grpSp>
            <p:nvGrpSpPr>
              <p:cNvPr id="23574" name="Group 22"/>
              <p:cNvGrpSpPr>
                <a:grpSpLocks/>
              </p:cNvGrpSpPr>
              <p:nvPr/>
            </p:nvGrpSpPr>
            <p:grpSpPr bwMode="auto">
              <a:xfrm>
                <a:off x="3544" y="2523"/>
                <a:ext cx="141" cy="368"/>
                <a:chOff x="3544" y="2523"/>
                <a:chExt cx="113" cy="368"/>
              </a:xfrm>
            </p:grpSpPr>
            <p:sp>
              <p:nvSpPr>
                <p:cNvPr id="19480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3544" y="2523"/>
                  <a:ext cx="3" cy="13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481" name="Line 24"/>
                <p:cNvSpPr>
                  <a:spLocks noChangeShapeType="1"/>
                </p:cNvSpPr>
                <p:nvPr/>
              </p:nvSpPr>
              <p:spPr bwMode="auto">
                <a:xfrm>
                  <a:off x="3544" y="2523"/>
                  <a:ext cx="113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482" name="Line 25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3657" y="2523"/>
                  <a:ext cx="0" cy="36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9479" name="Line 26"/>
              <p:cNvSpPr>
                <a:spLocks noChangeShapeType="1"/>
              </p:cNvSpPr>
              <p:nvPr/>
            </p:nvSpPr>
            <p:spPr bwMode="auto">
              <a:xfrm>
                <a:off x="3685" y="2891"/>
                <a:ext cx="11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26" name="AutoShape 15"/>
          <p:cNvSpPr>
            <a:spLocks noChangeArrowheads="1"/>
          </p:cNvSpPr>
          <p:nvPr/>
        </p:nvSpPr>
        <p:spPr bwMode="auto">
          <a:xfrm rot="3772465">
            <a:off x="2809697" y="2269296"/>
            <a:ext cx="337020" cy="1882155"/>
          </a:xfrm>
          <a:prstGeom prst="upArrow">
            <a:avLst>
              <a:gd name="adj1" fmla="val 52634"/>
              <a:gd name="adj2" fmla="val 118056"/>
            </a:avLst>
          </a:prstGeom>
          <a:solidFill>
            <a:srgbClr val="FFFF00">
              <a:alpha val="3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de-CH" altLang="de-DE" dirty="0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8220" y="44729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019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5831" y="1104900"/>
            <a:ext cx="7272338" cy="4676775"/>
          </a:xfrm>
          <a:solidFill>
            <a:srgbClr val="CAE63E"/>
          </a:solidFill>
        </p:spPr>
        <p:txBody>
          <a:bodyPr>
            <a:normAutofit/>
          </a:bodyPr>
          <a:lstStyle/>
          <a:p>
            <a:pPr algn="ctr"/>
            <a:r>
              <a:rPr lang="de-DE" sz="5000" dirty="0" smtClean="0">
                <a:solidFill>
                  <a:schemeClr val="tx1"/>
                </a:solidFill>
                <a:latin typeface="+mn-lt"/>
                <a:ea typeface="Impact" charset="0"/>
                <a:cs typeface="Impact" charset="0"/>
              </a:rPr>
              <a:t>Noch Fragen?</a:t>
            </a:r>
            <a:br>
              <a:rPr lang="de-DE" sz="5000" dirty="0" smtClean="0">
                <a:solidFill>
                  <a:schemeClr val="tx1"/>
                </a:solidFill>
                <a:latin typeface="+mn-lt"/>
                <a:ea typeface="Impact" charset="0"/>
                <a:cs typeface="Impact" charset="0"/>
              </a:rPr>
            </a:br>
            <a:r>
              <a:rPr lang="de-DE" sz="5000" dirty="0" smtClean="0">
                <a:solidFill>
                  <a:schemeClr val="tx1"/>
                </a:solidFill>
                <a:latin typeface="+mn-lt"/>
                <a:ea typeface="Impact" charset="0"/>
                <a:cs typeface="Impact" charset="0"/>
              </a:rPr>
              <a:t>Kontaktieren Sie uns</a:t>
            </a:r>
            <a:br>
              <a:rPr lang="de-DE" sz="5000" dirty="0" smtClean="0">
                <a:solidFill>
                  <a:schemeClr val="tx1"/>
                </a:solidFill>
                <a:latin typeface="+mn-lt"/>
                <a:ea typeface="Impact" charset="0"/>
                <a:cs typeface="Impact" charset="0"/>
              </a:rPr>
            </a:br>
            <a:r>
              <a:rPr lang="de-DE" sz="5000" dirty="0" smtClean="0">
                <a:solidFill>
                  <a:schemeClr val="tx1"/>
                </a:solidFill>
                <a:latin typeface="+mn-lt"/>
                <a:ea typeface="Impact" charset="0"/>
                <a:cs typeface="Impact" charset="0"/>
              </a:rPr>
              <a:t>via Mail:</a:t>
            </a:r>
            <a:r>
              <a:rPr lang="de-DE" sz="5000" dirty="0" smtClean="0">
                <a:solidFill>
                  <a:srgbClr val="FF0000"/>
                </a:solidFill>
                <a:latin typeface="+mn-lt"/>
                <a:ea typeface="Impact" charset="0"/>
                <a:cs typeface="Impact" charset="0"/>
              </a:rPr>
              <a:t> </a:t>
            </a:r>
            <a:r>
              <a:rPr lang="de-DE" sz="5000" dirty="0" smtClean="0">
                <a:solidFill>
                  <a:srgbClr val="FF0000"/>
                </a:solidFill>
                <a:latin typeface="+mn-lt"/>
                <a:ea typeface="Impact" charset="0"/>
                <a:cs typeface="Impact" charset="0"/>
                <a:hlinkClick r:id="rId2"/>
              </a:rPr>
              <a:t>fachmittelschule@gbsl.ch</a:t>
            </a:r>
            <a:r>
              <a:rPr lang="de-DE" sz="5000" dirty="0" smtClean="0">
                <a:solidFill>
                  <a:srgbClr val="FF0000"/>
                </a:solidFill>
                <a:latin typeface="+mn-lt"/>
                <a:ea typeface="Impact" charset="0"/>
                <a:cs typeface="Impact" charset="0"/>
              </a:rPr>
              <a:t/>
            </a:r>
            <a:br>
              <a:rPr lang="de-DE" sz="5000" dirty="0" smtClean="0">
                <a:solidFill>
                  <a:srgbClr val="FF0000"/>
                </a:solidFill>
                <a:latin typeface="+mn-lt"/>
                <a:ea typeface="Impact" charset="0"/>
                <a:cs typeface="Impact" charset="0"/>
              </a:rPr>
            </a:br>
            <a:r>
              <a:rPr lang="de-DE" sz="5000" dirty="0" smtClean="0">
                <a:solidFill>
                  <a:schemeClr val="tx1"/>
                </a:solidFill>
                <a:latin typeface="+mn-lt"/>
                <a:ea typeface="Impact" charset="0"/>
                <a:cs typeface="Impact" charset="0"/>
              </a:rPr>
              <a:t>032 327 07 07</a:t>
            </a:r>
            <a:endParaRPr lang="de-DE" sz="5000" dirty="0">
              <a:solidFill>
                <a:schemeClr val="tx1"/>
              </a:solidFill>
              <a:latin typeface="+mn-lt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41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5831" y="1104900"/>
            <a:ext cx="7272338" cy="4676775"/>
          </a:xfrm>
          <a:solidFill>
            <a:srgbClr val="CAE63E"/>
          </a:solidFill>
        </p:spPr>
        <p:txBody>
          <a:bodyPr>
            <a:normAutofit/>
          </a:bodyPr>
          <a:lstStyle/>
          <a:p>
            <a:pPr algn="ctr"/>
            <a:r>
              <a:rPr lang="de-DE" sz="5000" dirty="0">
                <a:solidFill>
                  <a:schemeClr val="tx1"/>
                </a:solidFill>
                <a:latin typeface="+mn-lt"/>
                <a:ea typeface="Impact" charset="0"/>
                <a:cs typeface="Impact" charset="0"/>
              </a:rPr>
              <a:t>Vielen Dank für Ihre Aufmerksamkeit! </a:t>
            </a:r>
            <a:endParaRPr lang="de-DE" sz="5000" dirty="0">
              <a:solidFill>
                <a:srgbClr val="FF0000"/>
              </a:solidFill>
              <a:latin typeface="+mn-lt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7944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5669" y="49661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595" y="2149042"/>
            <a:ext cx="5789612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697288" y="1119948"/>
            <a:ext cx="50482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 3" charset="2"/>
              <a:buNone/>
            </a:pPr>
            <a:r>
              <a:rPr lang="de-CH" altLang="de-DE" sz="2800" b="1" i="1" dirty="0">
                <a:solidFill>
                  <a:schemeClr val="bg2">
                    <a:lumMod val="25000"/>
                  </a:schemeClr>
                </a:solidFill>
                <a:latin typeface="Calibri" charset="0"/>
                <a:sym typeface="Wingdings 3" charset="2"/>
              </a:rPr>
              <a:t>Ich bin bereit, Zeit in meine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 typeface="Wingdings 3" charset="2"/>
              <a:buNone/>
            </a:pPr>
            <a:r>
              <a:rPr lang="de-CH" altLang="de-DE" sz="2800" b="1" i="1" dirty="0">
                <a:solidFill>
                  <a:schemeClr val="bg2">
                    <a:lumMod val="25000"/>
                  </a:schemeClr>
                </a:solidFill>
                <a:latin typeface="Calibri" charset="0"/>
                <a:sym typeface="Wingdings 3" charset="2"/>
              </a:rPr>
              <a:t>Ausbildung zu investieren.</a:t>
            </a: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buFont typeface="Wingdings 3" charset="2"/>
              <a:buNone/>
            </a:pPr>
            <a:endParaRPr lang="de-CH" altLang="de-DE" sz="2100" b="1" i="1" dirty="0">
              <a:solidFill>
                <a:srgbClr val="008000"/>
              </a:solidFill>
              <a:latin typeface="Times New Roman" charset="0"/>
              <a:sym typeface="Wingdings 3" charset="2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88925" y="1128880"/>
            <a:ext cx="2428875" cy="5030787"/>
          </a:xfrm>
          <a:prstGeom prst="rect">
            <a:avLst/>
          </a:prstGeom>
          <a:solidFill>
            <a:srgbClr val="C3D642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CH" altLang="de-DE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81000" y="908050"/>
            <a:ext cx="1979613" cy="209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endParaRPr lang="de-CH" sz="2400" b="1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endParaRPr lang="de-CH" sz="2400" b="1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endParaRPr lang="de-CH" sz="2400" b="1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r>
              <a:rPr lang="de-CH" sz="2400" b="1" dirty="0">
                <a:solidFill>
                  <a:srgbClr val="4C4C0F"/>
                </a:solidFill>
                <a:latin typeface="Calibri" charset="0"/>
                <a:cs typeface="Calibri" charset="0"/>
              </a:rPr>
              <a:t>Ich gehe</a:t>
            </a: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r>
              <a:rPr lang="de-CH" sz="2400" b="1" dirty="0">
                <a:solidFill>
                  <a:srgbClr val="4C4C0F"/>
                </a:solidFill>
                <a:latin typeface="Calibri" charset="0"/>
                <a:cs typeface="Calibri" charset="0"/>
              </a:rPr>
              <a:t>gerne zur</a:t>
            </a: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r>
              <a:rPr lang="de-CH" sz="2400" b="1" dirty="0">
                <a:solidFill>
                  <a:srgbClr val="4C4C0F"/>
                </a:solidFill>
                <a:latin typeface="Calibri" charset="0"/>
                <a:cs typeface="Calibri" charset="0"/>
              </a:rPr>
              <a:t>Schule.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4692C00-FB5F-4A66-A1AC-DC1C888EC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97899"/>
            <a:ext cx="1979613" cy="2821275"/>
          </a:xfrm>
          <a:prstGeom prst="rect">
            <a:avLst/>
          </a:prstGeom>
          <a:solidFill>
            <a:srgbClr val="C3D642"/>
          </a:solidFill>
          <a:ln>
            <a:noFill/>
          </a:ln>
          <a:effectLst/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400"/>
              </a:lnSpc>
              <a:spcBef>
                <a:spcPct val="50000"/>
              </a:spcBef>
            </a:pPr>
            <a:endParaRPr lang="de-CH" altLang="de-DE" sz="2400" b="1" dirty="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lnSpc>
                <a:spcPts val="1400"/>
              </a:lnSpc>
              <a:spcBef>
                <a:spcPct val="50000"/>
              </a:spcBef>
            </a:pPr>
            <a:endParaRPr lang="de-CH" altLang="de-DE" sz="2400" b="1" dirty="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lnSpc>
                <a:spcPts val="1400"/>
              </a:lnSpc>
              <a:spcBef>
                <a:spcPct val="50000"/>
              </a:spcBef>
            </a:pPr>
            <a:endParaRPr lang="de-CH" altLang="de-DE" sz="2400" b="1" dirty="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lnSpc>
                <a:spcPts val="1400"/>
              </a:lnSpc>
              <a:spcBef>
                <a:spcPct val="50000"/>
              </a:spcBef>
            </a:pPr>
            <a:endParaRPr lang="de-CH" altLang="de-DE" sz="2400" b="1" dirty="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lnSpc>
                <a:spcPts val="1400"/>
              </a:lnSpc>
              <a:spcBef>
                <a:spcPct val="50000"/>
              </a:spcBef>
            </a:pPr>
            <a:r>
              <a:rPr lang="de-CH" altLang="de-DE" sz="2400" b="1" dirty="0">
                <a:solidFill>
                  <a:srgbClr val="4C4C0F"/>
                </a:solidFill>
                <a:latin typeface="Calibri" charset="0"/>
              </a:rPr>
              <a:t>Ich </a:t>
            </a:r>
          </a:p>
          <a:p>
            <a:pPr eaLnBrk="1" hangingPunct="1">
              <a:lnSpc>
                <a:spcPts val="1400"/>
              </a:lnSpc>
              <a:spcBef>
                <a:spcPct val="50000"/>
              </a:spcBef>
            </a:pPr>
            <a:r>
              <a:rPr lang="de-CH" altLang="de-DE" sz="2400" b="1" dirty="0">
                <a:solidFill>
                  <a:srgbClr val="4C4C0F"/>
                </a:solidFill>
                <a:latin typeface="Calibri" charset="0"/>
              </a:rPr>
              <a:t>interessiere</a:t>
            </a:r>
          </a:p>
          <a:p>
            <a:pPr eaLnBrk="1" hangingPunct="1">
              <a:lnSpc>
                <a:spcPts val="1400"/>
              </a:lnSpc>
              <a:spcBef>
                <a:spcPct val="50000"/>
              </a:spcBef>
            </a:pPr>
            <a:r>
              <a:rPr lang="de-CH" altLang="de-DE" sz="2400" b="1" dirty="0">
                <a:solidFill>
                  <a:srgbClr val="4C4C0F"/>
                </a:solidFill>
                <a:latin typeface="Calibri" charset="0"/>
              </a:rPr>
              <a:t>mich für</a:t>
            </a:r>
          </a:p>
          <a:p>
            <a:pPr eaLnBrk="1" hangingPunct="1">
              <a:lnSpc>
                <a:spcPts val="1400"/>
              </a:lnSpc>
              <a:spcBef>
                <a:spcPct val="50000"/>
              </a:spcBef>
            </a:pPr>
            <a:r>
              <a:rPr lang="de-CH" altLang="de-DE" sz="2400" b="1" dirty="0">
                <a:solidFill>
                  <a:srgbClr val="4C4C0F"/>
                </a:solidFill>
                <a:latin typeface="Calibri" charset="0"/>
              </a:rPr>
              <a:t>vieles.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3207" y="54916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2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2" descr="http://www.rk-viersen.lvr.de/ausbildung/schule_fuer_pflegeberufe/kps_dsc_0181_3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348" y="2435225"/>
            <a:ext cx="5294313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446463" y="691135"/>
            <a:ext cx="5428867" cy="195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1431" tIns="45715" rIns="91431" bIns="45715" anchor="ctr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CH" altLang="de-DE" sz="2800" b="1" i="1" dirty="0">
                <a:solidFill>
                  <a:srgbClr val="52527A"/>
                </a:solidFill>
                <a:latin typeface="Times New Roman" charset="0"/>
                <a:sym typeface="Wingdings 3" charset="2"/>
              </a:rPr>
              <a:t/>
            </a:r>
            <a:br>
              <a:rPr lang="de-CH" altLang="de-DE" sz="2800" b="1" i="1" dirty="0">
                <a:solidFill>
                  <a:srgbClr val="52527A"/>
                </a:solidFill>
                <a:latin typeface="Times New Roman" charset="0"/>
                <a:sym typeface="Wingdings 3" charset="2"/>
              </a:rPr>
            </a:br>
            <a:r>
              <a:rPr lang="de-CH" altLang="de-DE" sz="2300" b="1" i="1" dirty="0">
                <a:solidFill>
                  <a:srgbClr val="008000"/>
                </a:solidFill>
                <a:latin typeface="Calibri" charset="0"/>
                <a:sym typeface="Wingdings 3" charset="2"/>
              </a:rPr>
              <a:t>Ich will mich auf </a:t>
            </a:r>
            <a:r>
              <a:rPr lang="de-CH" altLang="de-DE" sz="2300" b="1" i="1" dirty="0" smtClean="0">
                <a:solidFill>
                  <a:srgbClr val="008000"/>
                </a:solidFill>
                <a:latin typeface="Calibri" charset="0"/>
                <a:sym typeface="Wingdings 3" charset="2"/>
              </a:rPr>
              <a:t>anspruchsvolle Aufgaben </a:t>
            </a:r>
            <a:r>
              <a:rPr lang="de-CH" altLang="de-DE" sz="2300" b="1" i="1" dirty="0">
                <a:solidFill>
                  <a:srgbClr val="008000"/>
                </a:solidFill>
                <a:latin typeface="Calibri" charset="0"/>
                <a:sym typeface="Wingdings 3" charset="2"/>
              </a:rPr>
              <a:t>in den Berufsfeldern</a:t>
            </a:r>
            <a:r>
              <a:rPr lang="de-CH" altLang="de-DE" sz="23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sym typeface="Wingdings 3" charset="2"/>
              </a:rPr>
              <a:t> </a:t>
            </a:r>
            <a:r>
              <a:rPr lang="de-CH" altLang="de-DE" sz="23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sym typeface="Wingdings 3" charset="2"/>
              </a:rPr>
              <a:t>Gesundheit</a:t>
            </a:r>
            <a:r>
              <a:rPr lang="de-CH" altLang="de-DE" sz="23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sym typeface="Wingdings 3" charset="2"/>
              </a:rPr>
              <a:t>, </a:t>
            </a:r>
            <a:r>
              <a:rPr lang="de-CH" altLang="de-DE" sz="23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sym typeface="Wingdings 3" charset="2"/>
              </a:rPr>
              <a:t>Päda</a:t>
            </a:r>
            <a:r>
              <a:rPr lang="de-CH" sz="23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sym typeface="Wingdings 3" charset="0"/>
              </a:rPr>
              <a:t>-</a:t>
            </a:r>
            <a:r>
              <a:rPr lang="de-CH" altLang="de-DE" sz="2300" b="1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sym typeface="Wingdings 3" charset="2"/>
              </a:rPr>
              <a:t>gogik</a:t>
            </a:r>
            <a:r>
              <a:rPr lang="de-CH" altLang="de-DE" sz="23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sym typeface="Wingdings 3" charset="2"/>
              </a:rPr>
              <a:t> und Soziale </a:t>
            </a:r>
            <a:r>
              <a:rPr lang="de-CH" altLang="de-DE" sz="23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sym typeface="Wingdings 3" charset="2"/>
              </a:rPr>
              <a:t>Arbeit</a:t>
            </a:r>
            <a:r>
              <a:rPr lang="de-CH" altLang="de-DE" sz="2300" b="1" i="1" dirty="0">
                <a:solidFill>
                  <a:srgbClr val="008000"/>
                </a:solidFill>
                <a:latin typeface="Calibri" charset="0"/>
                <a:sym typeface="Wingdings 3" charset="2"/>
              </a:rPr>
              <a:t> vorbereiten</a:t>
            </a:r>
            <a:r>
              <a:rPr lang="de-CH" altLang="de-DE" sz="2300" b="1" i="1" dirty="0">
                <a:solidFill>
                  <a:srgbClr val="52527A"/>
                </a:solidFill>
                <a:latin typeface="Times New Roman" charset="0"/>
                <a:sym typeface="Wingdings 3" charset="2"/>
              </a:rPr>
              <a:t>.</a:t>
            </a: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buFont typeface="Wingdings 3" charset="2"/>
              <a:buNone/>
            </a:pPr>
            <a:endParaRPr lang="de-CH" altLang="de-DE" sz="2100" b="1" i="1" dirty="0">
              <a:solidFill>
                <a:srgbClr val="52527A"/>
              </a:solidFill>
              <a:latin typeface="Times New Roman" charset="0"/>
              <a:sym typeface="Wingdings 3" charset="2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88925" y="1179239"/>
            <a:ext cx="3046413" cy="4975225"/>
          </a:xfrm>
          <a:prstGeom prst="rect">
            <a:avLst/>
          </a:prstGeom>
          <a:solidFill>
            <a:srgbClr val="C3D642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CH" altLang="de-DE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00050" y="2303189"/>
            <a:ext cx="1979612" cy="2092871"/>
          </a:xfrm>
          <a:prstGeom prst="rect">
            <a:avLst/>
          </a:prstGeom>
          <a:solidFill>
            <a:srgbClr val="C3D642"/>
          </a:solidFill>
          <a:ln>
            <a:noFill/>
          </a:ln>
          <a:effectLst/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endParaRPr lang="de-CH" sz="2400" b="1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endParaRPr lang="de-CH" sz="2400" b="1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endParaRPr lang="de-CH" sz="2400" b="1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endParaRPr lang="de-CH" sz="2400" b="1" dirty="0">
              <a:solidFill>
                <a:schemeClr val="bg1"/>
              </a:solidFill>
              <a:latin typeface="Calibri" charset="0"/>
              <a:cs typeface="Calibri" charset="0"/>
            </a:endParaRP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r>
              <a:rPr lang="de-CH" sz="2400" b="1" dirty="0">
                <a:solidFill>
                  <a:srgbClr val="4C4C0F"/>
                </a:solidFill>
                <a:latin typeface="Calibri" charset="0"/>
                <a:cs typeface="Calibri" charset="0"/>
              </a:rPr>
              <a:t>Ich weiss,</a:t>
            </a:r>
          </a:p>
          <a:p>
            <a:pPr eaLnBrk="1" hangingPunct="1">
              <a:lnSpc>
                <a:spcPts val="1400"/>
              </a:lnSpc>
              <a:spcBef>
                <a:spcPct val="50000"/>
              </a:spcBef>
              <a:defRPr/>
            </a:pPr>
            <a:r>
              <a:rPr lang="de-CH" sz="2400" b="1" dirty="0">
                <a:solidFill>
                  <a:srgbClr val="4C4C0F"/>
                </a:solidFill>
                <a:latin typeface="Calibri" charset="0"/>
                <a:cs typeface="Calibri" charset="0"/>
              </a:rPr>
              <a:t>was ich will.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4289" y="5387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271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>
              <a:solidFill>
                <a:srgbClr val="2C2C0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8400" y="1425601"/>
            <a:ext cx="7225358" cy="4394044"/>
          </a:xfrm>
          <a:solidFill>
            <a:srgbClr val="CAE63E"/>
          </a:solidFill>
        </p:spPr>
        <p:txBody>
          <a:bodyPr>
            <a:normAutofit/>
          </a:bodyPr>
          <a:lstStyle/>
          <a:p>
            <a:pPr indent="15875" defTabSz="914400">
              <a:lnSpc>
                <a:spcPct val="100000"/>
              </a:lnSpc>
              <a:buNone/>
            </a:pPr>
            <a:endParaRPr lang="de-CH" sz="4000" b="1" dirty="0">
              <a:latin typeface="Calibri" charset="0"/>
              <a:cs typeface="Calibri" charset="0"/>
              <a:sym typeface="Wingdings 3" charset="0"/>
            </a:endParaRPr>
          </a:p>
          <a:p>
            <a:pPr indent="15875" defTabSz="914400">
              <a:lnSpc>
                <a:spcPct val="100000"/>
              </a:lnSpc>
              <a:buNone/>
            </a:pPr>
            <a:r>
              <a:rPr lang="de-CH" sz="7200" b="1" dirty="0">
                <a:solidFill>
                  <a:srgbClr val="2C2C06"/>
                </a:solidFill>
                <a:latin typeface="Calibri" charset="0"/>
                <a:cs typeface="Calibri" charset="0"/>
                <a:sym typeface="Wingdings 3" charset="0"/>
              </a:rPr>
              <a:t>Das Aufnahme-verfahren</a:t>
            </a:r>
          </a:p>
          <a:p>
            <a:pPr marL="0" marR="0" lvl="0" indent="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4800" b="1" dirty="0">
              <a:latin typeface="Calibri" charset="0"/>
              <a:cs typeface="Calibri" charset="0"/>
              <a:sym typeface="Wingdings 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42975" y="1094795"/>
            <a:ext cx="7272338" cy="581025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dirty="0">
                <a:solidFill>
                  <a:srgbClr val="4C4C0F"/>
                </a:solidFill>
                <a:latin typeface="Calibri" charset="0"/>
                <a:cs typeface="Calibri" charset="0"/>
              </a:rPr>
              <a:t>Das Aufnahmeverfahren</a:t>
            </a:r>
            <a:endParaRPr lang="de-DE" sz="3200" dirty="0">
              <a:solidFill>
                <a:srgbClr val="4C4C0F"/>
              </a:solidFill>
              <a:latin typeface="Calibri" charset="0"/>
              <a:cs typeface="Calibri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1698624"/>
            <a:ext cx="7272338" cy="4314250"/>
          </a:xfrm>
          <a:solidFill>
            <a:srgbClr val="C3D642"/>
          </a:solidFill>
        </p:spPr>
        <p:txBody>
          <a:bodyPr>
            <a:normAutofit lnSpcReduction="10000"/>
          </a:bodyPr>
          <a:lstStyle/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Anmeldung </a:t>
            </a:r>
            <a:r>
              <a:rPr lang="de-DE" sz="28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ONLINE</a:t>
            </a:r>
            <a: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bis 1.12.20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aus der 9. Klasse oder einem 10. Schuljahr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Empfehlung durch OSZ: prüfungsfrei!</a:t>
            </a:r>
            <a:b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Keine Empfehlung durch OSZ: Prüfung </a:t>
            </a:r>
            <a:r>
              <a:rPr lang="de-DE" sz="2800" dirty="0">
                <a:latin typeface="Calibri" pitchFamily="34" charset="0"/>
                <a:ea typeface="ＭＳ Ｐゴシック" pitchFamily="34" charset="-128"/>
                <a:cs typeface="Calibri" pitchFamily="34" charset="0"/>
                <a:sym typeface="Wingdings"/>
              </a:rPr>
              <a:t></a:t>
            </a:r>
            <a:endParaRPr lang="de-DE" sz="28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Anmeldung zur Prüfung </a:t>
            </a:r>
            <a:r>
              <a:rPr lang="de-CH" sz="28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ONLINE</a:t>
            </a:r>
            <a:r>
              <a:rPr lang="de-CH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bis spätestens 15.2.2021 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aus </a:t>
            </a:r>
            <a:r>
              <a:rPr lang="de-CH" sz="28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GYM 1: </a:t>
            </a:r>
            <a:r>
              <a:rPr lang="de-CH" sz="28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identisches Verfahren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de-DE" sz="28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2913" y="50186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367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M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Dashi 19">
      <a:dk1>
        <a:srgbClr val="181717"/>
      </a:dk1>
      <a:lt1>
        <a:srgbClr val="FFFFFF"/>
      </a:lt1>
      <a:dk2>
        <a:srgbClr val="181717"/>
      </a:dk2>
      <a:lt2>
        <a:srgbClr val="FFFFFF"/>
      </a:lt2>
      <a:accent1>
        <a:srgbClr val="137781"/>
      </a:accent1>
      <a:accent2>
        <a:srgbClr val="009F88"/>
      </a:accent2>
      <a:accent3>
        <a:srgbClr val="00BF84"/>
      </a:accent3>
      <a:accent4>
        <a:srgbClr val="00D177"/>
      </a:accent4>
      <a:accent5>
        <a:srgbClr val="00D55B"/>
      </a:accent5>
      <a:accent6>
        <a:srgbClr val="1FB94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0B47D0295828469BCC02B7E644D179" ma:contentTypeVersion="22" ma:contentTypeDescription="Ein neues Dokument erstellen." ma:contentTypeScope="" ma:versionID="19c428b12758d1e7b684a105fead1aae">
  <xsd:schema xmlns:xsd="http://www.w3.org/2001/XMLSchema" xmlns:xs="http://www.w3.org/2001/XMLSchema" xmlns:p="http://schemas.microsoft.com/office/2006/metadata/properties" xmlns:ns2="468ae330-dcd6-4373-9d7b-3c1add310581" targetNamespace="http://schemas.microsoft.com/office/2006/metadata/properties" ma:root="true" ma:fieldsID="3f7bf7b42d5b0816558cf079e5f97e96" ns2:_="">
    <xsd:import namespace="468ae330-dcd6-4373-9d7b-3c1add310581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8ae330-dcd6-4373-9d7b-3c1add310581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468ae330-dcd6-4373-9d7b-3c1add310581">
      <UserInfo>
        <DisplayName/>
        <AccountId xsi:nil="true"/>
        <AccountType/>
      </UserInfo>
    </Owner>
    <FolderType xmlns="468ae330-dcd6-4373-9d7b-3c1add310581" xsi:nil="true"/>
    <CultureName xmlns="468ae330-dcd6-4373-9d7b-3c1add310581" xsi:nil="true"/>
    <Distribution_Groups xmlns="468ae330-dcd6-4373-9d7b-3c1add310581" xsi:nil="true"/>
    <Members xmlns="468ae330-dcd6-4373-9d7b-3c1add310581">
      <UserInfo>
        <DisplayName/>
        <AccountId xsi:nil="true"/>
        <AccountType/>
      </UserInfo>
    </Members>
    <Member_Groups xmlns="468ae330-dcd6-4373-9d7b-3c1add310581">
      <UserInfo>
        <DisplayName/>
        <AccountId xsi:nil="true"/>
        <AccountType/>
      </UserInfo>
    </Member_Groups>
    <DefaultSectionNames xmlns="468ae330-dcd6-4373-9d7b-3c1add310581" xsi:nil="true"/>
    <Invited_Members xmlns="468ae330-dcd6-4373-9d7b-3c1add310581" xsi:nil="true"/>
    <Is_Collaboration_Space_Locked xmlns="468ae330-dcd6-4373-9d7b-3c1add310581" xsi:nil="true"/>
    <TeamsChannelId xmlns="468ae330-dcd6-4373-9d7b-3c1add310581" xsi:nil="true"/>
    <Invited_Leaders xmlns="468ae330-dcd6-4373-9d7b-3c1add310581" xsi:nil="true"/>
    <Leaders xmlns="468ae330-dcd6-4373-9d7b-3c1add310581">
      <UserInfo>
        <DisplayName/>
        <AccountId xsi:nil="true"/>
        <AccountType/>
      </UserInfo>
    </Leaders>
    <Math_Settings xmlns="468ae330-dcd6-4373-9d7b-3c1add310581" xsi:nil="true"/>
    <Has_Leaders_Only_SectionGroup xmlns="468ae330-dcd6-4373-9d7b-3c1add310581" xsi:nil="true"/>
    <IsNotebookLocked xmlns="468ae330-dcd6-4373-9d7b-3c1add310581" xsi:nil="true"/>
    <Templates xmlns="468ae330-dcd6-4373-9d7b-3c1add310581" xsi:nil="true"/>
    <Self_Registration_Enabled xmlns="468ae330-dcd6-4373-9d7b-3c1add310581" xsi:nil="true"/>
    <AppVersion xmlns="468ae330-dcd6-4373-9d7b-3c1add310581" xsi:nil="true"/>
    <LMS_Mappings xmlns="468ae330-dcd6-4373-9d7b-3c1add310581" xsi:nil="true"/>
    <NotebookType xmlns="468ae330-dcd6-4373-9d7b-3c1add310581" xsi:nil="true"/>
  </documentManagement>
</p:properties>
</file>

<file path=customXml/itemProps1.xml><?xml version="1.0" encoding="utf-8"?>
<ds:datastoreItem xmlns:ds="http://schemas.openxmlformats.org/officeDocument/2006/customXml" ds:itemID="{CCC2BB35-B362-49AF-8450-AC6B2098EF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8ae330-dcd6-4373-9d7b-3c1add3105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158858-353D-4C0A-B900-9C954E5260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9B461D-2A15-46D5-A80C-BF295B955CF6}">
  <ds:schemaRefs>
    <ds:schemaRef ds:uri="http://schemas.microsoft.com/office/infopath/2007/PartnerControls"/>
    <ds:schemaRef ds:uri="468ae330-dcd6-4373-9d7b-3c1add310581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FMS.potx</Template>
  <TotalTime>0</TotalTime>
  <Words>790</Words>
  <Application>Microsoft Office PowerPoint</Application>
  <PresentationFormat>Bildschirmpräsentation (4:3)</PresentationFormat>
  <Paragraphs>197</Paragraphs>
  <Slides>36</Slides>
  <Notes>5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36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Impact</vt:lpstr>
      <vt:lpstr>Open Sans</vt:lpstr>
      <vt:lpstr>Open Sans SemiBold</vt:lpstr>
      <vt:lpstr>Raleway</vt:lpstr>
      <vt:lpstr>Raleway Medium</vt:lpstr>
      <vt:lpstr>System Font Regular</vt:lpstr>
      <vt:lpstr>Times New Roman</vt:lpstr>
      <vt:lpstr>Wingdings</vt:lpstr>
      <vt:lpstr>Wingdings 3</vt:lpstr>
      <vt:lpstr>FMS</vt:lpstr>
      <vt:lpstr>Office Theme</vt:lpstr>
      <vt:lpstr>Tag des offenen Bildschirms 2020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Aufnahmeverfahren</vt:lpstr>
      <vt:lpstr>Laufbahnentscheid durch OSZ</vt:lpstr>
      <vt:lpstr>Zur Aufnahmeprüfung</vt:lpstr>
      <vt:lpstr>Prüfungsvorbereitung</vt:lpstr>
      <vt:lpstr>PowerPoint-Präsentation</vt:lpstr>
      <vt:lpstr>Eine Abteilung des Gymnasiums Biel-Seeland</vt:lpstr>
      <vt:lpstr>PowerPoint-Präsentation</vt:lpstr>
      <vt:lpstr>Die Grundpfeiler der  Ausbildung an der FMS (ab 10. Schuljahr,  Berufsfelder: Gesundheit, Soziale Arbeit, Pädagogik)</vt:lpstr>
      <vt:lpstr>Allgemeinbildung</vt:lpstr>
      <vt:lpstr>Unterrichtsfächer an der FMS</vt:lpstr>
      <vt:lpstr>Der Bildungsgang: Berufsfeldorientiert</vt:lpstr>
      <vt:lpstr>Selbst- und Sozialkompetenz</vt:lpstr>
      <vt:lpstr>SELF</vt:lpstr>
      <vt:lpstr>Die Praktika an der FMS </vt:lpstr>
      <vt:lpstr>Sonderwochen an der FMS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FM Gesundheit &amp; Soziale Arbeit</vt:lpstr>
      <vt:lpstr>Fachmaturität Pädagogik - Ablauf</vt:lpstr>
      <vt:lpstr>Die Fachmittelschule in der Bildungslandschaft</vt:lpstr>
      <vt:lpstr>Noch Fragen? Kontaktieren Sie uns via Mail: fachmittelschule@gbsl.ch 032 327 07 07</vt:lpstr>
      <vt:lpstr>Vielen Dank für Ihre Aufmerksamkeit!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le-atelier</dc:creator>
  <cp:keywords/>
  <dc:description/>
  <cp:lastModifiedBy>Raaflaub Martin, GBSL Lehrer</cp:lastModifiedBy>
  <cp:revision>97</cp:revision>
  <cp:lastPrinted>2020-10-14T14:04:40Z</cp:lastPrinted>
  <dcterms:created xsi:type="dcterms:W3CDTF">2016-09-13T08:40:50Z</dcterms:created>
  <dcterms:modified xsi:type="dcterms:W3CDTF">2020-10-30T07:01:08Z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0x010100D30B47D0295828469BCC02B7E644D179</vt:lpwstr>
  </property>
</Properties>
</file>